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4"/>
  </p:notesMasterIdLst>
  <p:sldIdLst>
    <p:sldId id="859" r:id="rId2"/>
    <p:sldId id="1245" r:id="rId3"/>
    <p:sldId id="1290" r:id="rId4"/>
    <p:sldId id="1291" r:id="rId5"/>
    <p:sldId id="1293" r:id="rId6"/>
    <p:sldId id="1292" r:id="rId7"/>
    <p:sldId id="1301" r:id="rId8"/>
    <p:sldId id="1303" r:id="rId9"/>
    <p:sldId id="1305" r:id="rId10"/>
    <p:sldId id="1246" r:id="rId11"/>
    <p:sldId id="1307" r:id="rId12"/>
    <p:sldId id="1294" r:id="rId13"/>
    <p:sldId id="1295" r:id="rId14"/>
    <p:sldId id="1296" r:id="rId15"/>
    <p:sldId id="1298" r:id="rId16"/>
    <p:sldId id="1299" r:id="rId17"/>
    <p:sldId id="1248" r:id="rId18"/>
    <p:sldId id="1259" r:id="rId19"/>
    <p:sldId id="1270" r:id="rId20"/>
    <p:sldId id="1267" r:id="rId21"/>
    <p:sldId id="1271" r:id="rId22"/>
    <p:sldId id="1272" r:id="rId23"/>
    <p:sldId id="1273" r:id="rId24"/>
    <p:sldId id="1275" r:id="rId25"/>
    <p:sldId id="1274" r:id="rId26"/>
    <p:sldId id="1277" r:id="rId27"/>
    <p:sldId id="1278" r:id="rId28"/>
    <p:sldId id="1279" r:id="rId29"/>
    <p:sldId id="1280" r:id="rId30"/>
    <p:sldId id="1281" r:id="rId31"/>
    <p:sldId id="1282" r:id="rId32"/>
    <p:sldId id="1284" r:id="rId33"/>
    <p:sldId id="1285" r:id="rId34"/>
    <p:sldId id="1286" r:id="rId35"/>
    <p:sldId id="1287" r:id="rId36"/>
    <p:sldId id="1312" r:id="rId37"/>
    <p:sldId id="1288" r:id="rId38"/>
    <p:sldId id="1309" r:id="rId39"/>
    <p:sldId id="1310" r:id="rId40"/>
    <p:sldId id="1314" r:id="rId41"/>
    <p:sldId id="1316" r:id="rId42"/>
    <p:sldId id="1317" r:id="rId43"/>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AEEF"/>
    <a:srgbClr val="F38928"/>
    <a:srgbClr val="FBC9BC"/>
    <a:srgbClr val="FEE2D1"/>
    <a:srgbClr val="F36821"/>
    <a:srgbClr val="D3ECE9"/>
    <a:srgbClr val="E6E1EF"/>
    <a:srgbClr val="FF0000"/>
    <a:srgbClr val="8DC369"/>
    <a:srgbClr val="00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860" autoAdjust="0"/>
    <p:restoredTop sz="94606" autoAdjust="0"/>
  </p:normalViewPr>
  <p:slideViewPr>
    <p:cSldViewPr>
      <p:cViewPr varScale="1">
        <p:scale>
          <a:sx n="111" d="100"/>
          <a:sy n="111" d="100"/>
        </p:scale>
        <p:origin x="69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2025/11/15</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3718942" y="-27384"/>
            <a:ext cx="820891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中考总复习 道德与法治 人教版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2025/11/15</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340768"/>
            <a:ext cx="11523345" cy="2446824"/>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专题强化突</a:t>
            </a: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破</a:t>
            </a:r>
            <a:endParaRPr lang="en-US" altLang="zh-CN"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a:p>
            <a:pPr algn="ctr" eaLnBrk="1" fontAlgn="auto" hangingPunct="1">
              <a:lnSpc>
                <a:spcPct val="150000"/>
              </a:lnSpc>
              <a:spcBef>
                <a:spcPts val="0"/>
              </a:spcBef>
              <a:spcAft>
                <a:spcPts val="0"/>
              </a:spcAft>
            </a:pPr>
            <a:r>
              <a:rPr lang="zh-CN" altLang="en-US" sz="48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专题六  中考趋势新题特训</a:t>
            </a:r>
            <a:endParaRPr lang="zh-CN" altLang="en-US" sz="48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12776"/>
            <a:ext cx="11485848" cy="4870564"/>
          </a:xfrm>
        </p:spPr>
        <p:txBody>
          <a:bodyPr/>
          <a:lstStyle/>
          <a:p>
            <a:pPr hangingPunct="0">
              <a:spcAft>
                <a:spcPts val="0"/>
              </a:spcAft>
              <a:tabLst>
                <a:tab pos="2700655" algn="l"/>
                <a:tab pos="5581015" algn="l"/>
                <a:tab pos="8461375" algn="l"/>
              </a:tabLst>
            </a:pP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某校九年级（</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）班计划开展以</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垃圾分类落实情况的现状</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为主题的调查实践活动，班主任为开展此次活动设计了</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个步骤。下图空白处应填写的正确步骤是（　　</a:t>
            </a:r>
            <a:r>
              <a:rPr lang="zh-CN"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endParaRPr lang="en-US" altLang="zh-CN" sz="230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endPar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endParaRPr lang="en-US" altLang="zh-CN" sz="230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endPar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sz="23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收集资料信息</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整理调研数据</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深入调查研究</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en-US" altLang="zh-CN" sz="23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en-US" altLang="zh-CN" sz="23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en-US" altLang="zh-CN" sz="23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en-US" altLang="zh-CN" sz="23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en-US" altLang="zh-CN" sz="23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en-US" altLang="zh-CN" sz="23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en-US" altLang="zh-CN" sz="230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3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en-US" altLang="zh-CN" sz="230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3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3新考法2DF.eps" descr="id:2147498086;FounderCES"/>
          <p:cNvPicPr/>
          <p:nvPr/>
        </p:nvPicPr>
        <p:blipFill>
          <a:blip r:embed="rId2"/>
          <a:stretch>
            <a:fillRect/>
          </a:stretch>
        </p:blipFill>
        <p:spPr>
          <a:xfrm>
            <a:off x="1310799" y="764704"/>
            <a:ext cx="9568815" cy="393700"/>
          </a:xfrm>
          <a:prstGeom prst="rect">
            <a:avLst/>
          </a:prstGeom>
        </p:spPr>
      </p:pic>
      <p:pic>
        <p:nvPicPr>
          <p:cNvPr id="5" name="fz52.jpg" descr="id:2147498093;FounderCES"/>
          <p:cNvPicPr/>
          <p:nvPr/>
        </p:nvPicPr>
        <p:blipFill>
          <a:blip r:embed="rId3"/>
          <a:stretch>
            <a:fillRect/>
          </a:stretch>
        </p:blipFill>
        <p:spPr>
          <a:xfrm>
            <a:off x="3502918" y="2564904"/>
            <a:ext cx="4765675" cy="2080895"/>
          </a:xfrm>
          <a:prstGeom prst="rect">
            <a:avLst/>
          </a:prstGeom>
        </p:spPr>
      </p:pic>
      <p:sp>
        <p:nvSpPr>
          <p:cNvPr id="6" name="矩形 5"/>
          <p:cNvSpPr/>
          <p:nvPr/>
        </p:nvSpPr>
        <p:spPr>
          <a:xfrm>
            <a:off x="10055646" y="2051483"/>
            <a:ext cx="407484" cy="461665"/>
          </a:xfrm>
          <a:prstGeom prst="rect">
            <a:avLst/>
          </a:prstGeom>
        </p:spPr>
        <p:txBody>
          <a:bodyPr wrap="none">
            <a:spAutoFit/>
          </a:bodyPr>
          <a:lstStyle/>
          <a:p>
            <a:r>
              <a:rPr lang="en-US" altLang="zh-CN" sz="2400"/>
              <a:t>C</a:t>
            </a:r>
            <a:endParaRPr lang="zh-CN" altLang="en-US"/>
          </a:p>
        </p:txBody>
      </p:sp>
    </p:spTree>
    <p:extLst>
      <p:ext uri="{BB962C8B-B14F-4D97-AF65-F5344CB8AC3E}">
        <p14:creationId xmlns:p14="http://schemas.microsoft.com/office/powerpoint/2010/main" val="6000014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阅读下面思维导图，图中</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①②③</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处对应的文字内容，依次应是（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规范权力运行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治国安邦的总章</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程</a:t>
            </a:r>
            <a:r>
              <a:rPr lang="en-US"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宪法的核心价值追求</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治国安邦的总章程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国家权力属于人民</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宪法主要内容</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规范权力运行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国家权力属于人民</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宪法主要内容</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治国安邦的总章程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规范权力运</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行</a:t>
            </a:r>
            <a:r>
              <a:rPr lang="en-US"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宪法的核心价值追</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求</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kk48.jpg" descr="id:2147498100;FounderCES"/>
          <p:cNvPicPr/>
          <p:nvPr/>
        </p:nvPicPr>
        <p:blipFill>
          <a:blip r:embed="rId2"/>
          <a:stretch>
            <a:fillRect/>
          </a:stretch>
        </p:blipFill>
        <p:spPr>
          <a:xfrm>
            <a:off x="2638822" y="1628800"/>
            <a:ext cx="6565265" cy="2238375"/>
          </a:xfrm>
          <a:prstGeom prst="rect">
            <a:avLst/>
          </a:prstGeom>
        </p:spPr>
      </p:pic>
      <p:sp>
        <p:nvSpPr>
          <p:cNvPr id="4" name="矩形 3"/>
          <p:cNvSpPr/>
          <p:nvPr/>
        </p:nvSpPr>
        <p:spPr>
          <a:xfrm>
            <a:off x="9407574" y="871216"/>
            <a:ext cx="407484" cy="461665"/>
          </a:xfrm>
          <a:prstGeom prst="rect">
            <a:avLst/>
          </a:prstGeom>
        </p:spPr>
        <p:txBody>
          <a:bodyPr wrap="none">
            <a:spAutoFit/>
          </a:bodyPr>
          <a:lstStyle/>
          <a:p>
            <a:r>
              <a:rPr lang="en-US" altLang="zh-CN" sz="2400" smtClean="0"/>
              <a:t>D</a:t>
            </a:r>
            <a:endParaRPr lang="zh-CN" altLang="en-US"/>
          </a:p>
        </p:txBody>
      </p:sp>
    </p:spTree>
    <p:extLst>
      <p:ext uri="{BB962C8B-B14F-4D97-AF65-F5344CB8AC3E}">
        <p14:creationId xmlns:p14="http://schemas.microsoft.com/office/powerpoint/2010/main" val="22650681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56957"/>
            <a:ext cx="11485848" cy="3900235"/>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强化教育之基。关于发展教育事业对推动培育新质生产力发挥作用的传导路径，下列描述正确的是（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教育发展促进人才选拔</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培养大批拔尖创新人才</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我国创新能力有效提升</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有助于培育新质生产力</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我国深化教育体制改革</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激活教育事业发展活力</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拔尖创新人才投身实践</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助推创新能力更上新台阶</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2998862" y="1916832"/>
            <a:ext cx="407484" cy="461665"/>
          </a:xfrm>
          <a:prstGeom prst="rect">
            <a:avLst/>
          </a:prstGeom>
        </p:spPr>
        <p:txBody>
          <a:bodyPr wrap="none">
            <a:spAutoFit/>
          </a:bodyPr>
          <a:lstStyle/>
          <a:p>
            <a:r>
              <a:rPr lang="en-US" altLang="zh-CN" sz="2400"/>
              <a:t>C</a:t>
            </a:r>
            <a:endParaRPr lang="zh-CN" altLang="en-US"/>
          </a:p>
        </p:txBody>
      </p:sp>
    </p:spTree>
    <p:extLst>
      <p:ext uri="{BB962C8B-B14F-4D97-AF65-F5344CB8AC3E}">
        <p14:creationId xmlns:p14="http://schemas.microsoft.com/office/powerpoint/2010/main" val="9910573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4344"/>
          </a:xfrm>
        </p:spPr>
        <p:txBody>
          <a:bodyPr/>
          <a:lstStyle/>
          <a:p>
            <a:pPr hangingPunct="0">
              <a:lnSpc>
                <a:spcPct val="130000"/>
              </a:lnSpc>
              <a:spcAft>
                <a:spcPts val="0"/>
              </a:spcAft>
              <a:tabLst>
                <a:tab pos="2700655" algn="l"/>
                <a:tab pos="5581015" algn="l"/>
                <a:tab pos="8461375" algn="l"/>
              </a:tabLst>
            </a:pP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模拟两会</a:t>
            </a:r>
            <a:r>
              <a:rPr lang="en-US" altLang="zh-CN" sz="2300">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为增进同学们对全国两会的了解，某班开展了</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走进两会</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系列活动，请你参与其中并完成下列任务。</a:t>
            </a:r>
          </a:p>
          <a:p>
            <a:pPr hangingPunct="0">
              <a:lnSpc>
                <a:spcPct val="130000"/>
              </a:lnSpc>
              <a:spcAft>
                <a:spcPts val="0"/>
              </a:spcAft>
              <a:tabLst>
                <a:tab pos="2700655" algn="l"/>
                <a:tab pos="5581015" algn="l"/>
                <a:tab pos="8461375" algn="l"/>
              </a:tabLst>
            </a:pPr>
            <a:r>
              <a:rPr lang="zh-CN" altLang="zh-CN" sz="23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活动一</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3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了解人大</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tabLst>
                <a:tab pos="2700655" algn="l"/>
                <a:tab pos="5581015" algn="l"/>
                <a:tab pos="8461375" algn="l"/>
              </a:tabLst>
            </a:pP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活动开始</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老师为大家展示了下图</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algn="ctr" hangingPunct="0">
              <a:lnSpc>
                <a:spcPct val="130000"/>
              </a:lnSpc>
              <a:spcAft>
                <a:spcPts val="0"/>
              </a:spcAft>
              <a:tabLst>
                <a:tab pos="2700655" algn="l"/>
                <a:tab pos="5581015" algn="l"/>
                <a:tab pos="8461375" algn="l"/>
              </a:tabLst>
            </a:pPr>
            <a:r>
              <a:rPr lang="zh-CN" altLang="zh-CN" sz="23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十四届全国人大三次会议议程</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 审议政府工作报告</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二、 审查</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年国民经济和社会发展计划执行情况与</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年国民经济和社会发展计划草案的报告、</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年国民经济和社会发展计划草案</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en-US" altLang="zh-CN" sz="23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四、 审议全国人民代表大会常务委员会关于提请审议《中华人民共和国全国人民代表大会和地方各级人民代表大会代表法</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修正草案</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》的议案</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bwMode="auto">
          <a:xfrm>
            <a:off x="334566" y="2639912"/>
            <a:ext cx="11521280" cy="3600400"/>
          </a:xfrm>
          <a:prstGeom prst="rect">
            <a:avLst/>
          </a:prstGeom>
          <a:noFill/>
          <a:ln w="19050" algn="ctr">
            <a:solidFill>
              <a:schemeClr val="tx1"/>
            </a:solidFill>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Tree>
    <p:extLst>
      <p:ext uri="{BB962C8B-B14F-4D97-AF65-F5344CB8AC3E}">
        <p14:creationId xmlns:p14="http://schemas.microsoft.com/office/powerpoint/2010/main" val="233728271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097020"/>
            <a:ext cx="11485848" cy="1133965"/>
          </a:xfrm>
        </p:spPr>
        <p:txBody>
          <a:bodyPr/>
          <a:lstStyle/>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）上图中会议议程印证了教材中的哪些道理？</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endParaRPr lang="zh-CN" altLang="en-US"/>
          </a:p>
        </p:txBody>
      </p:sp>
      <p:sp>
        <p:nvSpPr>
          <p:cNvPr id="3" name="内容占位符 1"/>
          <p:cNvSpPr txBox="1">
            <a:spLocks/>
          </p:cNvSpPr>
          <p:nvPr/>
        </p:nvSpPr>
        <p:spPr bwMode="auto">
          <a:xfrm>
            <a:off x="360854" y="2586786"/>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全国人民代表大会是我国最高国家权力机关。</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国务院对全国人民代表大会负责，受全国人民代表大会监督。</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全国人民代表大会依法行使立法权和监督权。</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5640398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2228"/>
          </a:xfrm>
        </p:spPr>
        <p:txBody>
          <a:bodyPr/>
          <a:lstStyle/>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活动二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模拟政协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为增进同学们对人民政协的了解</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小莉所在小组围绕收集的资料开展模拟政协活动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并撰写了一份提案。</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消防通道是</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生命通道</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。但在日常生活中有时却被随意占用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此举不仅造成行人通行不便</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更潜藏了极大的安全隐患。</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法律链接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《中华人民共和国消防法》规定</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占用、堵塞、封闭疏散通道、安全出口或者有其他妨碍安全疏散行为的</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占用、堵塞、封闭消防车通道</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妨碍消防车通行的消防违法行为</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责令改正</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处五千元以上五万元以下罚款。</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《中华人民共和国宪法》规定</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中华人民共和国公民在行使自由和权利的时候</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不得损害国家的、社会的、集体的和其他公民的合法权益。</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47470143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15149"/>
            <a:ext cx="11485848" cy="5322163"/>
          </a:xfrm>
        </p:spPr>
        <p:txBody>
          <a:bodyPr/>
          <a:lstStyle/>
          <a:p>
            <a:pPr hangingPunct="0">
              <a:lnSpc>
                <a:spcPct val="130000"/>
              </a:lnSpc>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提案标题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关于</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守护消防安全通道</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共建法治社会</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的提案</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提案者</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所在单位</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中学</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小组</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案由</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提出此份提案的理由</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相关数据显示</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全国超</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70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的住户所在小区长期被车辆堵占消防通道</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占道</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影响消防救援的事件已经多次发生</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产生恶劣影响。为此</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守护消防安全通道刻不容缓。</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方案</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具体建议</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立法部门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执法部门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社区物业</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公民</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bwMode="auto">
          <a:xfrm>
            <a:off x="334566" y="836712"/>
            <a:ext cx="11521280" cy="5400600"/>
          </a:xfrm>
          <a:prstGeom prst="rect">
            <a:avLst/>
          </a:prstGeom>
          <a:noFill/>
          <a:ln w="19050" algn="ctr">
            <a:solidFill>
              <a:srgbClr val="003300"/>
            </a:solidFill>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Tree>
    <p:extLst>
      <p:ext uri="{BB962C8B-B14F-4D97-AF65-F5344CB8AC3E}">
        <p14:creationId xmlns:p14="http://schemas.microsoft.com/office/powerpoint/2010/main" val="173132378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26172"/>
            <a:ext cx="11485848" cy="576248"/>
          </a:xfrm>
        </p:spPr>
        <p:txBody>
          <a:bodyPr/>
          <a:lstStyle/>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）请你结合收集的资料，将上述提案补充完整。</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2"/>
          <p:cNvSpPr txBox="1">
            <a:spLocks/>
          </p:cNvSpPr>
          <p:nvPr/>
        </p:nvSpPr>
        <p:spPr bwMode="auto">
          <a:xfrm>
            <a:off x="360854" y="2248812"/>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示例：</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立法部门：完善消防通道管理法规，明确处罚标准。</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执法部门：加强日常巡查，严格查处占用行为。</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社区物业：加强宣传，划设警示标识，定期清理通道。</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公民：增强法治意识，自觉维护消防通道畅通。</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9400668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94008"/>
            <a:ext cx="11485848" cy="2792239"/>
          </a:xfrm>
        </p:spPr>
        <p:txBody>
          <a:bodyPr/>
          <a:lstStyle/>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活动三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采访部长</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十四届全国人大三次会议期间</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共举办了三场</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部长通道</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采访活动。活动中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部长们直面社会诉求</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答出为民初心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提振前行力量。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活动临近尾声</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老师准备选几位同学作为学生记者</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模拟采访科技部部长。</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）如果你是本次采访活动的记者，请你准备两个采访问题。</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3"/>
          <p:cNvSpPr txBox="1">
            <a:spLocks/>
          </p:cNvSpPr>
          <p:nvPr/>
        </p:nvSpPr>
        <p:spPr bwMode="auto">
          <a:xfrm>
            <a:off x="360854" y="4148896"/>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略。</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提示</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：答案符合提问要求，言之有理即可。</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9108340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0768"/>
            <a:ext cx="11485848" cy="5202130"/>
          </a:xfrm>
        </p:spPr>
        <p:txBody>
          <a:bodyPr/>
          <a:lstStyle/>
          <a:p>
            <a:pPr hangingPunct="0">
              <a:lnSpc>
                <a:spcPct val="140000"/>
              </a:lnSpc>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阅读材料，回答下列问题。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lnSpc>
                <a:spcPct val="140000"/>
              </a:lnSpc>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感动中国</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年度人物揭晓</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他们分别是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栾恩杰、范振喜、郑钦文、曲亚波、吕明玉、保定学院西部支教群体、沈华忠、李东、庞众望、李登月。</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lnSpc>
                <a:spcPct val="140000"/>
              </a:lnSpc>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岳阳</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90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后</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基层干部李东</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在转移群众途中遭遇山洪</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为了帮助同车</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名年轻同事脱险</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他自己却错过逃生时机</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将生的希望留给了他人。清华大学博士庞众望</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出身贫困家庭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父亲患精神分裂症</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母亲下肢残疾</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自己还曾因先天性心脏病命悬一线。但他心怀感恩</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奋发学习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不仅学业有成</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还将专利转化收入全部捐献给公益组织</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并以母亲的名字设立了</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志芹助学金</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累计捐款数百万元。他们用自己的行动温暖着社会</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23新考法3DF.eps" descr="id:2147498107;FounderCES"/>
          <p:cNvPicPr/>
          <p:nvPr/>
        </p:nvPicPr>
        <p:blipFill>
          <a:blip r:embed="rId2"/>
          <a:stretch>
            <a:fillRect/>
          </a:stretch>
        </p:blipFill>
        <p:spPr>
          <a:xfrm>
            <a:off x="1502251" y="836712"/>
            <a:ext cx="9185910" cy="377825"/>
          </a:xfrm>
          <a:prstGeom prst="rect">
            <a:avLst/>
          </a:prstGeom>
        </p:spPr>
      </p:pic>
    </p:spTree>
    <p:extLst>
      <p:ext uri="{BB962C8B-B14F-4D97-AF65-F5344CB8AC3E}">
        <p14:creationId xmlns:p14="http://schemas.microsoft.com/office/powerpoint/2010/main" val="242655763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68760"/>
            <a:ext cx="11485848" cy="5322163"/>
          </a:xfrm>
        </p:spPr>
        <p:txBody>
          <a:bodyPr/>
          <a:lstStyle/>
          <a:p>
            <a:pPr hangingPunct="0">
              <a:lnSpc>
                <a:spcPct val="130000"/>
              </a:lnSpc>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年中央一号文件《中共中央 国务院关于进一步深化农村改革扎实效推进乡村全面振兴的意见》正式发布。某校九年级（</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）班道德与法治学习小组开展了以</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我们的美好生活</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为议题的学习探究活动。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lnSpc>
                <a:spcPct val="130000"/>
              </a:lnSpc>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第一小组同学分享了如下时政资料</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lnSpc>
                <a:spcPct val="130000"/>
              </a:lnSpc>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年中央一号文件提出</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坚持稳中求进工作总基调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坚持农业农村优先发展</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坚持城乡融合发展</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坚持守正创新</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锚定推进乡村全面振兴、建设农业强国目标</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以改革开放和科技创新为动力</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巩固和完善农村基本经营制度</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深入学习运用</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千万工程</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经验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确保国家粮食安全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确保不发生规模性返贫致贫</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提升乡村产业发展水平、乡村建设水平、乡村治理水平</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千方百计推动农业增效益、农村增活力、农民增收入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为推进中国式现代化提供基础支撑。</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）请你谈谈党和政府扎实推进乡村全面振兴的依据。</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3新考法1DF.eps" descr="id:2147498072;FounderCES"/>
          <p:cNvPicPr/>
          <p:nvPr/>
        </p:nvPicPr>
        <p:blipFill>
          <a:blip r:embed="rId2"/>
          <a:stretch>
            <a:fillRect/>
          </a:stretch>
        </p:blipFill>
        <p:spPr>
          <a:xfrm>
            <a:off x="142399" y="787177"/>
            <a:ext cx="11905615" cy="409575"/>
          </a:xfrm>
          <a:prstGeom prst="rect">
            <a:avLst/>
          </a:prstGeom>
        </p:spPr>
      </p:pic>
    </p:spTree>
    <p:extLst>
      <p:ext uri="{BB962C8B-B14F-4D97-AF65-F5344CB8AC3E}">
        <p14:creationId xmlns:p14="http://schemas.microsoft.com/office/powerpoint/2010/main" val="135052662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69988"/>
            <a:ext cx="11485848" cy="576248"/>
          </a:xfrm>
        </p:spPr>
        <p:txBody>
          <a:bodyPr/>
          <a:lstStyle/>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）请你列举类似</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感动中国</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人物身上体现的亲社会行为事例。</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1559754"/>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示例：志愿者参与社区养老服务，为独居老人提供日常照料；学生利用周末参与</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图书漂流</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公益活动，为偏远山区孩子捐赠书籍。</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a:spLocks/>
          </p:cNvSpPr>
          <p:nvPr/>
        </p:nvSpPr>
        <p:spPr bwMode="auto">
          <a:xfrm>
            <a:off x="360854" y="2618328"/>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2700655" algn="l"/>
                <a:tab pos="5581015" algn="l"/>
                <a:tab pos="846137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）培养这样的行为对我们青少年健康成长有什么意义？</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360854" y="3134975"/>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有利于青少年在人际交往和社会实践中养成良好的行为习惯，提升道德素养。</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有助于青少年树立正确的价值观，学会关爱他人、奉献社会，增强社会责任感。</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能让青少年更好地融入社会，获得他人和社会的认可，实现个人价值，促进自身全面发展。</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7769352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66200"/>
            <a:ext cx="11485848" cy="576248"/>
          </a:xfrm>
        </p:spPr>
        <p:txBody>
          <a:bodyPr/>
          <a:lstStyle/>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）请你为同学们养成亲社会行为提供一些建议。</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2004913"/>
            <a:ext cx="11485848" cy="2792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主动了解社会，关注社会发展动态，积极参与社会公益活动，如志愿者服务、环保行动等。</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在人际交往中学会尊重他人、帮助他人，主动关心身边需要帮助的人，传递温暖。</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遵守社会规则和习俗，自觉维护社会秩序，在公共生活中展现良好的个人素养。</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积极参与学校和社区组织的社会实践活动，将所学知识运用到实际中，提升服务社会的能力。</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6060533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年是新中国成立</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76</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周年，为迎接祖国华诞，某校九年级学生开展了以</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述说成就，勇担责任</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为主题的实践探究活动，请你参与其中并完成相关任务。</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解读密码</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第一小组同学上网搜集到相关信息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并制作了如下表格</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p:cNvGraphicFramePr>
            <a:graphicFrameLocks noGrp="1"/>
          </p:cNvGraphicFramePr>
          <p:nvPr>
            <p:extLst>
              <p:ext uri="{D42A27DB-BD31-4B8C-83A1-F6EECF244321}">
                <p14:modId xmlns:p14="http://schemas.microsoft.com/office/powerpoint/2010/main" val="167803505"/>
              </p:ext>
            </p:extLst>
          </p:nvPr>
        </p:nvGraphicFramePr>
        <p:xfrm>
          <a:off x="406574" y="2526296"/>
          <a:ext cx="11377264" cy="3291840"/>
        </p:xfrm>
        <a:graphic>
          <a:graphicData uri="http://schemas.openxmlformats.org/drawingml/2006/table">
            <a:tbl>
              <a:tblPr firstRow="1" firstCol="1" bandRow="1"/>
              <a:tblGrid>
                <a:gridCol w="9073008">
                  <a:extLst>
                    <a:ext uri="{9D8B030D-6E8A-4147-A177-3AD203B41FA5}">
                      <a16:colId xmlns:a16="http://schemas.microsoft.com/office/drawing/2014/main" val="3014169644"/>
                    </a:ext>
                  </a:extLst>
                </a:gridCol>
                <a:gridCol w="2304256">
                  <a:extLst>
                    <a:ext uri="{9D8B030D-6E8A-4147-A177-3AD203B41FA5}">
                      <a16:colId xmlns:a16="http://schemas.microsoft.com/office/drawing/2014/main" val="1482528969"/>
                    </a:ext>
                  </a:extLst>
                </a:gridCol>
              </a:tblGrid>
              <a:tr h="503017">
                <a:tc>
                  <a:txBody>
                    <a:bodyPr/>
                    <a:lstStyle/>
                    <a:p>
                      <a:pPr algn="ctr" hangingPunct="0">
                        <a:lnSpc>
                          <a:spcPct val="150000"/>
                        </a:lnSpc>
                        <a:spcAft>
                          <a:spcPts val="0"/>
                        </a:spcAft>
                        <a:tabLst>
                          <a:tab pos="2700655" algn="l"/>
                          <a:tab pos="5581015" algn="l"/>
                          <a:tab pos="8461375" algn="l"/>
                        </a:tabLst>
                      </a:pPr>
                      <a:r>
                        <a:rPr lang="zh-CN" sz="24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成就</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2700655" algn="l"/>
                          <a:tab pos="5581015" algn="l"/>
                          <a:tab pos="8461375" algn="l"/>
                        </a:tabLst>
                      </a:pPr>
                      <a:r>
                        <a:rPr lang="zh-CN" sz="24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取得成</a:t>
                      </a:r>
                      <a:r>
                        <a:rPr lang="zh-CN" sz="240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就的</a:t>
                      </a:r>
                      <a:r>
                        <a:rPr lang="zh-CN" sz="24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密码</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15520699"/>
                  </a:ext>
                </a:extLst>
              </a:tr>
              <a:tr h="503017">
                <a:tc>
                  <a:txBody>
                    <a:bodyPr/>
                    <a:lstStyle/>
                    <a:p>
                      <a:pPr algn="just" hangingPunct="0">
                        <a:lnSpc>
                          <a:spcPct val="150000"/>
                        </a:lnSpc>
                        <a:spcAft>
                          <a:spcPts val="0"/>
                        </a:spcAft>
                        <a:tabLst>
                          <a:tab pos="2700655" algn="l"/>
                          <a:tab pos="5581015" algn="l"/>
                          <a:tab pos="8461375" algn="l"/>
                        </a:tabLst>
                      </a:pP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量子计算机</a:t>
                      </a:r>
                      <a:r>
                        <a:rPr lang="en-US" sz="24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本源悟空</a:t>
                      </a:r>
                      <a:r>
                        <a:rPr lang="en-US" sz="24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上线运行</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神舟家族太空接力</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奋斗者</a:t>
                      </a:r>
                      <a:r>
                        <a:rPr lang="en-US" sz="24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号极限深潜。</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2700655" algn="l"/>
                          <a:tab pos="5581015" algn="l"/>
                          <a:tab pos="8461375" algn="l"/>
                        </a:tabLst>
                      </a:pP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43954090"/>
                  </a:ext>
                </a:extLst>
              </a:tr>
              <a:tr h="497952">
                <a:tc>
                  <a:txBody>
                    <a:bodyPr/>
                    <a:lstStyle/>
                    <a:p>
                      <a:pPr algn="just" hangingPunct="0">
                        <a:lnSpc>
                          <a:spcPct val="150000"/>
                        </a:lnSpc>
                        <a:spcAft>
                          <a:spcPts val="0"/>
                        </a:spcAft>
                        <a:tabLst>
                          <a:tab pos="2700655" algn="l"/>
                          <a:tab pos="5581015" algn="l"/>
                          <a:tab pos="8461375" algn="l"/>
                        </a:tabLst>
                      </a:pP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国货潮牌广受欢迎</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成为近期消费市场中</a:t>
                      </a:r>
                      <a:r>
                        <a:rPr lang="en-US" sz="24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最靓的仔</a:t>
                      </a:r>
                      <a:r>
                        <a:rPr lang="en-US" sz="24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2700655" algn="l"/>
                          <a:tab pos="5581015" algn="l"/>
                          <a:tab pos="8461375" algn="l"/>
                        </a:tabLst>
                      </a:pP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14431706"/>
                  </a:ext>
                </a:extLst>
              </a:tr>
              <a:tr h="497952">
                <a:tc>
                  <a:txBody>
                    <a:bodyPr/>
                    <a:lstStyle/>
                    <a:p>
                      <a:pPr algn="just" hangingPunct="0">
                        <a:lnSpc>
                          <a:spcPct val="150000"/>
                        </a:lnSpc>
                        <a:spcAft>
                          <a:spcPts val="0"/>
                        </a:spcAft>
                        <a:tabLst>
                          <a:tab pos="2700655" algn="l"/>
                          <a:tab pos="5581015" algn="l"/>
                          <a:tab pos="8461375" algn="l"/>
                        </a:tabLst>
                      </a:pP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新能源汽车、锂电池、光伏产品给中国制造增添了新亮色。</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2700655" algn="l"/>
                          <a:tab pos="5581015" algn="l"/>
                          <a:tab pos="8461375" algn="l"/>
                        </a:tabLst>
                      </a:pP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③</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90680961"/>
                  </a:ext>
                </a:extLst>
              </a:tr>
              <a:tr h="497952">
                <a:tc>
                  <a:txBody>
                    <a:bodyPr/>
                    <a:lstStyle/>
                    <a:p>
                      <a:pPr algn="just" hangingPunct="0">
                        <a:lnSpc>
                          <a:spcPct val="150000"/>
                        </a:lnSpc>
                        <a:spcAft>
                          <a:spcPts val="0"/>
                        </a:spcAft>
                        <a:tabLst>
                          <a:tab pos="2700655" algn="l"/>
                          <a:tab pos="5581015" algn="l"/>
                          <a:tab pos="8461375" algn="l"/>
                        </a:tabLst>
                      </a:pP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中国以自强不息的精神奋力攀登</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到处都是日新月异的创造。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2700655" algn="l"/>
                          <a:tab pos="5581015" algn="l"/>
                          <a:tab pos="8461375" algn="l"/>
                        </a:tabLst>
                      </a:pP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④</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88327044"/>
                  </a:ext>
                </a:extLst>
              </a:tr>
            </a:tbl>
          </a:graphicData>
        </a:graphic>
      </p:graphicFrame>
    </p:spTree>
    <p:extLst>
      <p:ext uri="{BB962C8B-B14F-4D97-AF65-F5344CB8AC3E}">
        <p14:creationId xmlns:p14="http://schemas.microsoft.com/office/powerpoint/2010/main" val="173812386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610216"/>
            <a:ext cx="11485848" cy="576248"/>
          </a:xfrm>
        </p:spPr>
        <p:txBody>
          <a:bodyPr/>
          <a:lstStyle/>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新设问</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密码</a:t>
            </a:r>
            <a:r>
              <a:rPr lang="en-US" altLang="zh-CN">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请你运用所学知识，解读我国取得上述成就的密码。</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2"/>
          <p:cNvSpPr txBox="1">
            <a:spLocks/>
          </p:cNvSpPr>
          <p:nvPr/>
        </p:nvSpPr>
        <p:spPr bwMode="auto">
          <a:xfrm>
            <a:off x="360854" y="2198871"/>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我国实施创新驱动发展战略、科教兴国战略、人才强国战略。</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我国加快推进科技自立自强，基础研究和原始创新不断加强，一些关键核心技术实现突破，战略性新兴产业发展壮大，成功进入创新型国家行列。</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我国坚持走绿色发展道路，正确处理经济发展和环境保护的关系。</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中国人民弘扬伟大民族精神，艰苦奋斗。</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9107636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tabLst>
                <a:tab pos="2700655" algn="l"/>
                <a:tab pos="5581015" algn="l"/>
                <a:tab pos="8461375" algn="l"/>
              </a:tabLst>
            </a:pP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社会课堂</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第二小组同学在活动中遇到了以下情况</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kk49.jpg" descr="id:2147498122;FounderCES"/>
          <p:cNvPicPr/>
          <p:nvPr/>
        </p:nvPicPr>
        <p:blipFill>
          <a:blip r:embed="rId2"/>
          <a:stretch>
            <a:fillRect/>
          </a:stretch>
        </p:blipFill>
        <p:spPr>
          <a:xfrm>
            <a:off x="2775743" y="1484784"/>
            <a:ext cx="6656070" cy="3181350"/>
          </a:xfrm>
          <a:prstGeom prst="rect">
            <a:avLst/>
          </a:prstGeom>
        </p:spPr>
      </p:pic>
      <p:sp>
        <p:nvSpPr>
          <p:cNvPr id="4" name="内容占位符 1"/>
          <p:cNvSpPr txBox="1">
            <a:spLocks/>
          </p:cNvSpPr>
          <p:nvPr/>
        </p:nvSpPr>
        <p:spPr bwMode="auto">
          <a:xfrm>
            <a:off x="360854" y="5013176"/>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开放类设问</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续写故事</a:t>
            </a:r>
            <a:r>
              <a:rPr lang="en-US" altLang="zh-CN">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请结合材料，运用诚信、责任、文明有礼等相关知识，完善故事情节并阐述依据。</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54583450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865195"/>
          </a:xfrm>
        </p:spPr>
        <p:txBody>
          <a:bodyPr/>
          <a:lstStyle/>
          <a:p>
            <a:pPr hangingPunct="0">
              <a:spcAft>
                <a:spcPts val="0"/>
              </a:spcAft>
            </a:pPr>
            <a:r>
              <a:rPr lang="zh-CN" altLang="zh-CN" sz="23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示例：情节：爸爸教育孩子要早点起床和同学一起去车站当志愿者，告诉孩子答应别人的事情就一定要做到，要信守承诺，父母不会也不能帮你撒谎骗人。妈妈教育孩子不仅要准时到达车站，还要在当志愿者的过程中注意自己的言行，积极地帮助他人，做到文明有礼。孩子接受了父母的教育，认识到了自己的错误，早点睡觉并按时到车站参加志愿者活动，在活动过程中主动帮他人带路、提行李等， 非常热情、有礼貌。</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sz="23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依据：</a:t>
            </a:r>
            <a:r>
              <a:rPr lang="en-US" altLang="zh-CN" sz="2300" b="1">
                <a:solidFill>
                  <a:srgbClr val="FF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sz="23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诚信是一个人安身立命之本， 我们要树立诚信意识，真诚待人，信守承诺，说老实话，办老实事，做老实人。和同学约好一起参加志愿者活动就一定要做到，不能撒谎爽约。</a:t>
            </a:r>
            <a:r>
              <a:rPr lang="en-US" altLang="zh-CN" sz="2300" b="1">
                <a:solidFill>
                  <a:srgbClr val="FF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sz="23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责任是一个人分内应该做的事情，责任来自对他人的承诺等。答应了他人的事情并做到，是做负责任的人的表现。</a:t>
            </a:r>
            <a:r>
              <a:rPr lang="en-US" altLang="zh-CN" sz="2300" b="1">
                <a:solidFill>
                  <a:srgbClr val="FF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sz="23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文明有礼是一个人立身处世的前提，我们要做文明有礼的人，态度谦和、用语文明，仪表整洁、举止端庄。 在志愿者活动中表现得热情、有礼貌，是文明有礼的表现。</a:t>
            </a:r>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0113168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250283"/>
          </a:xfrm>
        </p:spPr>
        <p:txBody>
          <a:bodyPr/>
          <a:lstStyle/>
          <a:p>
            <a:pPr hangingPunct="0">
              <a:lnSpc>
                <a:spcPct val="140000"/>
              </a:lnSpc>
              <a:spcAft>
                <a:spcPts val="0"/>
              </a:spcAft>
              <a:tabLst>
                <a:tab pos="2700655" algn="l"/>
                <a:tab pos="5581015" algn="l"/>
                <a:tab pos="8461375" algn="l"/>
              </a:tabLst>
            </a:pPr>
            <a:r>
              <a:rPr lang="zh-CN" altLang="zh-CN" sz="2200" smtClean="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a:t>
            </a:r>
            <a:r>
              <a:rPr lang="zh-CN" altLang="zh-CN" sz="22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立下誓言</a:t>
            </a:r>
            <a:r>
              <a:rPr lang="zh-CN" altLang="zh-CN" sz="2200" smtClean="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a:t>
            </a:r>
            <a:r>
              <a:rPr lang="zh-CN" altLang="zh-CN" sz="22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通过探究学习</a:t>
            </a: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作为勇担时代使命的新时代青年</a:t>
            </a: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大家一起许下青春誓言</a:t>
            </a: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algn="ctr" hangingPunct="0">
              <a:lnSpc>
                <a:spcPct val="140000"/>
              </a:lnSpc>
              <a:spcAft>
                <a:spcPts val="0"/>
              </a:spcAft>
              <a:tabLst>
                <a:tab pos="2700655" algn="l"/>
                <a:tab pos="5581015" algn="l"/>
                <a:tab pos="8461375" algn="l"/>
              </a:tabLst>
            </a:pPr>
            <a:r>
              <a:rPr lang="zh-CN" altLang="zh-CN" sz="22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我的青春誓言</a:t>
            </a:r>
            <a:endPar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2700655" algn="l"/>
                <a:tab pos="5581015" algn="l"/>
                <a:tab pos="8461375" algn="l"/>
              </a:tabLst>
            </a:pP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2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强国有我勇担当</a:t>
            </a: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我以奋斗写青春。我要立志做有理想、敢担当、能吃苦、肯奋斗的新时代好青年。</a:t>
            </a:r>
            <a:endPar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2700655" algn="l"/>
                <a:tab pos="5581015" algn="l"/>
                <a:tab pos="8461375" algn="l"/>
              </a:tabLst>
            </a:pP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2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有理想</a:t>
            </a: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我决心做到</a:t>
            </a: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树立远大理想</a:t>
            </a: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将个人理想与中国梦结合起来</a:t>
            </a: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hangingPunct="0">
              <a:lnSpc>
                <a:spcPct val="140000"/>
              </a:lnSpc>
              <a:spcAft>
                <a:spcPts val="0"/>
              </a:spcAft>
              <a:tabLst>
                <a:tab pos="2700655" algn="l"/>
                <a:tab pos="5581015" algn="l"/>
                <a:tab pos="8461375" algn="l"/>
              </a:tabLst>
            </a:pP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2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敢担当</a:t>
            </a: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我决心做到</a:t>
            </a: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勇担社会责任</a:t>
            </a: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肩负起时代赋予青年的使命</a:t>
            </a: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hangingPunct="0">
              <a:lnSpc>
                <a:spcPct val="140000"/>
              </a:lnSpc>
              <a:spcAft>
                <a:spcPts val="0"/>
              </a:spcAft>
              <a:tabLst>
                <a:tab pos="2700655" algn="l"/>
                <a:tab pos="5581015" algn="l"/>
                <a:tab pos="8461375" algn="l"/>
              </a:tabLst>
            </a:pP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2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能吃苦</a:t>
            </a: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我决心做到</a:t>
            </a: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sz="2200"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a:t>
            </a:r>
            <a:endPar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2700655" algn="l"/>
                <a:tab pos="5581015" algn="l"/>
                <a:tab pos="8461375" algn="l"/>
              </a:tabLst>
            </a:pPr>
            <a:r>
              <a:rPr lang="zh-CN" altLang="zh-CN" sz="2200"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hangingPunct="0">
              <a:lnSpc>
                <a:spcPct val="140000"/>
              </a:lnSpc>
              <a:spcAft>
                <a:spcPts val="0"/>
              </a:spcAft>
              <a:tabLst>
                <a:tab pos="2700655" algn="l"/>
                <a:tab pos="5581015" algn="l"/>
                <a:tab pos="8461375" algn="l"/>
              </a:tabLst>
            </a:pP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2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肯奋斗</a:t>
            </a: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我决心做到</a:t>
            </a: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sz="2200"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a:t>
            </a:r>
            <a:endPar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2700655" algn="l"/>
                <a:tab pos="5581015" algn="l"/>
                <a:tab pos="8461375" algn="l"/>
              </a:tabLst>
            </a:pPr>
            <a:r>
              <a:rPr lang="zh-CN" altLang="zh-CN" sz="2200"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2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2700655" algn="l"/>
                <a:tab pos="5581015" algn="l"/>
                <a:tab pos="8461375" algn="l"/>
              </a:tabLst>
            </a:pPr>
            <a:r>
              <a:rPr lang="en-US" altLang="zh-CN" sz="2200" smtClean="0">
                <a:solidFill>
                  <a:srgbClr val="000000"/>
                </a:solidFill>
                <a:latin typeface="楷体" panose="02010609060101010101" pitchFamily="49" charset="-122"/>
                <a:ea typeface="宋体" panose="02010600030101010101" pitchFamily="2" charset="-122"/>
                <a:cs typeface="Times New Roman" panose="02020603050405020304" pitchFamily="18" charset="0"/>
              </a:rPr>
              <a:t>……</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bwMode="auto">
          <a:xfrm>
            <a:off x="380696" y="1268760"/>
            <a:ext cx="11440128" cy="4608512"/>
          </a:xfrm>
          <a:prstGeom prst="rect">
            <a:avLst/>
          </a:prstGeom>
          <a:noFill/>
          <a:ln w="19050" algn="ctr">
            <a:solidFill>
              <a:srgbClr val="003300"/>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5" name="矩形 4"/>
          <p:cNvSpPr/>
          <p:nvPr/>
        </p:nvSpPr>
        <p:spPr>
          <a:xfrm>
            <a:off x="342123" y="5951021"/>
            <a:ext cx="11504580" cy="535916"/>
          </a:xfrm>
          <a:prstGeom prst="rect">
            <a:avLst/>
          </a:prstGeom>
        </p:spPr>
        <p:txBody>
          <a:bodyPr wrap="square">
            <a:spAutoFit/>
          </a:bodyPr>
          <a:lstStyle/>
          <a:p>
            <a:pPr algn="just">
              <a:lnSpc>
                <a:spcPct val="150000"/>
              </a:lnSpc>
              <a:spcAft>
                <a:spcPts val="0"/>
              </a:spcAft>
              <a:tabLst>
                <a:tab pos="2700655" algn="l"/>
                <a:tab pos="5581015" algn="l"/>
                <a:tab pos="8461375" algn="l"/>
              </a:tabLst>
            </a:pPr>
            <a:r>
              <a:rPr lang="zh-CN" altLang="zh-CN" sz="2200" b="0">
                <a:solidFill>
                  <a:srgbClr val="000000"/>
                </a:solidFill>
                <a:cs typeface="Times New Roman" panose="02020603050405020304" pitchFamily="18" charset="0"/>
              </a:rPr>
              <a:t>（</a:t>
            </a:r>
            <a:r>
              <a:rPr lang="en-US" altLang="zh-CN" sz="2200" b="0">
                <a:solidFill>
                  <a:srgbClr val="000000"/>
                </a:solidFill>
                <a:cs typeface="Times New Roman" panose="02020603050405020304" pitchFamily="18" charset="0"/>
              </a:rPr>
              <a:t>3</a:t>
            </a:r>
            <a:r>
              <a:rPr lang="zh-CN" altLang="zh-CN" sz="2200" b="0">
                <a:solidFill>
                  <a:srgbClr val="000000"/>
                </a:solidFill>
                <a:cs typeface="Times New Roman" panose="02020603050405020304" pitchFamily="18" charset="0"/>
              </a:rPr>
              <a:t>）</a:t>
            </a:r>
            <a:r>
              <a:rPr lang="en-US" altLang="zh-CN" sz="2200" b="0">
                <a:solidFill>
                  <a:srgbClr val="000000"/>
                </a:solidFill>
                <a:latin typeface="黑体" panose="02010609060101010101" pitchFamily="49" charset="-122"/>
                <a:cs typeface="Times New Roman" panose="02020603050405020304" pitchFamily="18" charset="0"/>
              </a:rPr>
              <a:t>[</a:t>
            </a:r>
            <a:r>
              <a:rPr lang="zh-CN" altLang="zh-CN" sz="2200" b="0">
                <a:solidFill>
                  <a:srgbClr val="000000"/>
                </a:solidFill>
                <a:ea typeface="黑体" panose="02010609060101010101" pitchFamily="49" charset="-122"/>
                <a:cs typeface="Times New Roman" panose="02020603050405020304" pitchFamily="18" charset="0"/>
              </a:rPr>
              <a:t>开放类设问</a:t>
            </a:r>
            <a:r>
              <a:rPr lang="en-US" altLang="zh-CN" sz="2200" b="0">
                <a:solidFill>
                  <a:srgbClr val="000000"/>
                </a:solidFill>
                <a:ea typeface="Times New Roman" panose="02020603050405020304" pitchFamily="18" charset="0"/>
                <a:cs typeface="Times New Roman" panose="02020603050405020304" pitchFamily="18" charset="0"/>
              </a:rPr>
              <a:t>·</a:t>
            </a:r>
            <a:r>
              <a:rPr lang="zh-CN" altLang="zh-CN" sz="2200" b="0">
                <a:solidFill>
                  <a:srgbClr val="000000"/>
                </a:solidFill>
                <a:ea typeface="黑体" panose="02010609060101010101" pitchFamily="49" charset="-122"/>
                <a:cs typeface="Times New Roman" panose="02020603050405020304" pitchFamily="18" charset="0"/>
              </a:rPr>
              <a:t>写誓言</a:t>
            </a:r>
            <a:r>
              <a:rPr lang="en-US" altLang="zh-CN" sz="2200" b="0">
                <a:solidFill>
                  <a:srgbClr val="000000"/>
                </a:solidFill>
                <a:latin typeface="黑体" panose="02010609060101010101" pitchFamily="49" charset="-122"/>
                <a:cs typeface="Times New Roman" panose="02020603050405020304" pitchFamily="18" charset="0"/>
              </a:rPr>
              <a:t>]</a:t>
            </a:r>
            <a:r>
              <a:rPr lang="zh-CN" altLang="zh-CN" sz="2200" b="0">
                <a:solidFill>
                  <a:srgbClr val="000000"/>
                </a:solidFill>
                <a:cs typeface="Times New Roman" panose="02020603050405020304" pitchFamily="18" charset="0"/>
              </a:rPr>
              <a:t>请你将上面的青春誓言补充完整。</a:t>
            </a:r>
          </a:p>
        </p:txBody>
      </p:sp>
    </p:spTree>
    <p:extLst>
      <p:ext uri="{BB962C8B-B14F-4D97-AF65-F5344CB8AC3E}">
        <p14:creationId xmlns:p14="http://schemas.microsoft.com/office/powerpoint/2010/main" val="28838049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874818"/>
            <a:ext cx="11485848" cy="1130246"/>
          </a:xfrm>
        </p:spPr>
        <p:txBody>
          <a:bodyPr/>
          <a:lstStyle/>
          <a:p>
            <a:pPr hangingPunct="0">
              <a:spcAft>
                <a:spcPts val="0"/>
              </a:spcAft>
            </a:pP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示例：</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不畏艰难，在逆境中锤炼意志、提升能力。</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珍惜时光，在奋斗中不断超越自我。</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10517403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68760"/>
            <a:ext cx="11485848" cy="5202130"/>
          </a:xfrm>
        </p:spPr>
        <p:txBody>
          <a:bodyPr/>
          <a:lstStyle/>
          <a:p>
            <a:pPr hangingPunct="0">
              <a:lnSpc>
                <a:spcPct val="140000"/>
              </a:lnSpc>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难忘的初中生活马上就要结束了。回首过去，同学们一起经历了酸甜苦辣，一起快乐成长。初中生活，在我们的成长中留下许多难忘的印记！下面是小安同学的一些成长经历：</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2700655" algn="l"/>
                <a:tab pos="5581015" algn="l"/>
                <a:tab pos="8461375" algn="l"/>
              </a:tabLst>
            </a:pP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青春的矛盾</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七年级时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小安在生活中遇到了三个烦恼。</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烦恼一</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升入初中后</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小安发生了很多变化</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喉结突出</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长了胡须</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痘痘也多了。小安对此很烦恼。</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烦恼二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小安最近好纠结</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我不喜欢父母干涉我的事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可是遇到麻烦时又渴望他们</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出现</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烦恼三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小安为朋友付出了很多</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可朋友却背叛了他</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他非常生气</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）请你运用所学知识，任选其中两个烦恼并提出建议，为小安解忧。</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3新考法4DF.eps" descr="id:2147498129;FounderCES"/>
          <p:cNvPicPr/>
          <p:nvPr/>
        </p:nvPicPr>
        <p:blipFill>
          <a:blip r:embed="rId2"/>
          <a:stretch>
            <a:fillRect/>
          </a:stretch>
        </p:blipFill>
        <p:spPr>
          <a:xfrm>
            <a:off x="1806332" y="771558"/>
            <a:ext cx="8577748" cy="353186"/>
          </a:xfrm>
          <a:prstGeom prst="rect">
            <a:avLst/>
          </a:prstGeom>
        </p:spPr>
      </p:pic>
    </p:spTree>
    <p:extLst>
      <p:ext uri="{BB962C8B-B14F-4D97-AF65-F5344CB8AC3E}">
        <p14:creationId xmlns:p14="http://schemas.microsoft.com/office/powerpoint/2010/main" val="200864388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72981"/>
            <a:ext cx="11485848" cy="3900235"/>
          </a:xfrm>
        </p:spPr>
        <p:txBody>
          <a:bodyPr/>
          <a:lstStyle/>
          <a:p>
            <a:pPr hangingPunct="0">
              <a:spcAft>
                <a:spcPts val="0"/>
              </a:spcAft>
            </a:pP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烦恼一：正视身体的变化，欣然接受青春花蕾的绽放；不因自己的生理变化而自卑；在追求形体、仪表等外在美的同时，也要提高品德和文化修养，展现青春的内在美。烦恼二：参加集体活动，在集体的温暖中放松自己；求助他人，学习化解烦恼的方法；培养兴趣爱好，转移注意，接纳和调适青春期的矛盾心理；学习自我调节，成为自己的</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心理保健医生</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。烦恼三：呵护友谊，需要学会正确对待交友中受到的伤害。当朋友做出伤害友谊的举动时，我们可以选择宽容对方，也可以选择结束这段友谊。</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54095102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16881"/>
            <a:ext cx="11485848" cy="2792239"/>
          </a:xfrm>
        </p:spPr>
        <p:txBody>
          <a:bodyPr/>
          <a:lstStyle/>
          <a:p>
            <a:pPr hangingPunct="0">
              <a:spcAft>
                <a:spcPts val="0"/>
              </a:spcAft>
            </a:pP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我国经济发展还面临城乡发展不平衡不协调等现实挑战，推进乡村全面振兴有利于促进城乡融合发展，有利于实现共同富裕，促进社会公平正义。</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进入新时代，我国社会主要矛盾已经转化为人民日益增长的美好生活需要和不平衡不充分的发展之间的矛盾；党和政府坚持以人民为中心的发展思想；发展的根本目的就是增进民生福祉；为中国人民谋幸福、为中华民族谋复兴是中国共产党的初心和使命。</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10287104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hangingPunct="0">
              <a:spcAft>
                <a:spcPts val="0"/>
              </a:spcAft>
              <a:tabLst>
                <a:tab pos="2700655" algn="l"/>
                <a:tab pos="5581015" algn="l"/>
                <a:tab pos="8461375" algn="l"/>
              </a:tabLst>
            </a:pP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青春的尺度</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八年级时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小安经常上学迟到</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不按时完成作业</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老师督促他</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他却说</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什么时间上学、做不做作业是我的自由。</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小安抽烟、强行向同学索要财物</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老师批评他</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他却振振有词</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这是我在校外的活动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是我的自由。</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资源链接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p:cNvGraphicFramePr>
            <a:graphicFrameLocks noGrp="1"/>
          </p:cNvGraphicFramePr>
          <p:nvPr>
            <p:extLst>
              <p:ext uri="{D42A27DB-BD31-4B8C-83A1-F6EECF244321}">
                <p14:modId xmlns:p14="http://schemas.microsoft.com/office/powerpoint/2010/main" val="831939382"/>
              </p:ext>
            </p:extLst>
          </p:nvPr>
        </p:nvGraphicFramePr>
        <p:xfrm>
          <a:off x="360854" y="3068960"/>
          <a:ext cx="11485848" cy="2743200"/>
        </p:xfrm>
        <a:graphic>
          <a:graphicData uri="http://schemas.openxmlformats.org/drawingml/2006/table">
            <a:tbl>
              <a:tblPr firstRow="1" firstCol="1" bandRow="1"/>
              <a:tblGrid>
                <a:gridCol w="5878368">
                  <a:extLst>
                    <a:ext uri="{9D8B030D-6E8A-4147-A177-3AD203B41FA5}">
                      <a16:colId xmlns:a16="http://schemas.microsoft.com/office/drawing/2014/main" val="2496212642"/>
                    </a:ext>
                  </a:extLst>
                </a:gridCol>
                <a:gridCol w="5607480">
                  <a:extLst>
                    <a:ext uri="{9D8B030D-6E8A-4147-A177-3AD203B41FA5}">
                      <a16:colId xmlns:a16="http://schemas.microsoft.com/office/drawing/2014/main" val="2426539202"/>
                    </a:ext>
                  </a:extLst>
                </a:gridCol>
              </a:tblGrid>
              <a:tr h="1540768">
                <a:tc>
                  <a:txBody>
                    <a:bodyPr/>
                    <a:lstStyle/>
                    <a:p>
                      <a:pPr algn="just" hangingPunct="0">
                        <a:lnSpc>
                          <a:spcPct val="150000"/>
                        </a:lnSpc>
                        <a:spcAft>
                          <a:spcPts val="0"/>
                        </a:spcAft>
                        <a:tabLst>
                          <a:tab pos="2700655" algn="l"/>
                          <a:tab pos="5581015" algn="l"/>
                          <a:tab pos="8461375" algn="l"/>
                        </a:tabLst>
                      </a:pP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《中华人民共和国义务教育法》</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凡具有中华人民共和国国籍的适龄儿童、少年</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不分性别、民族、种族、家庭财产状况、宗教信仰等</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依法享有平等接受义务教育的权利</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并履行接受义务教育的义务。</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9288" marR="392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2700655" algn="l"/>
                          <a:tab pos="5581015" algn="l"/>
                          <a:tab pos="8461375" algn="l"/>
                        </a:tabLst>
                      </a:pP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《中华人民共和国预防未成年人犯罪法》</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预防未成年人犯罪</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立足于教育和保护未成年人相结合</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坚持预防为主、提前干预</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对未成年人的不良行为和严重不良行为及时进行分级预防、干预和矫治。</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9288" marR="392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91181725"/>
                  </a:ext>
                </a:extLst>
              </a:tr>
            </a:tbl>
          </a:graphicData>
        </a:graphic>
      </p:graphicFrame>
    </p:spTree>
    <p:extLst>
      <p:ext uri="{BB962C8B-B14F-4D97-AF65-F5344CB8AC3E}">
        <p14:creationId xmlns:p14="http://schemas.microsoft.com/office/powerpoint/2010/main" val="144824844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95387"/>
            <a:ext cx="11485848" cy="915588"/>
          </a:xfrm>
        </p:spPr>
        <p:txBody>
          <a:bodyPr/>
          <a:lstStyle/>
          <a:p>
            <a:pPr hangingPunct="0">
              <a:lnSpc>
                <a:spcPct val="135000"/>
              </a:lnSpc>
              <a:spcAft>
                <a:spcPts val="0"/>
              </a:spcAft>
              <a:tabLst>
                <a:tab pos="2700655" algn="l"/>
                <a:tab pos="5581015" algn="l"/>
                <a:tab pos="8461375" algn="l"/>
              </a:tabLst>
            </a:pP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理解权利义务</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崇尚法治精神</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的相关内容，结合</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资源链接</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中的相关法律知识，对小安的言行进行评价。</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1831491"/>
            <a:ext cx="11485848" cy="44058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35000"/>
              </a:lnSpc>
              <a:spcAft>
                <a:spcPts val="0"/>
              </a:spcAft>
            </a:pPr>
            <a:r>
              <a:rPr lang="zh-CN"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小安的说法错误。</a:t>
            </a:r>
            <a:r>
              <a:rPr lang="en-US" altLang="zh-CN" sz="21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受教育既是公民的基本权利，也是公民的基本义务，小安上学迟到、不按时完成作业等行为，说明小安没有正确行使受教育的权利，也没有自觉履行受教育的义务。</a:t>
            </a:r>
            <a:r>
              <a:rPr lang="en-US" altLang="zh-CN" sz="21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公民的权利与义务相互依存、相互促进，权利的实现需要义务的履行，义务的履行促进权利的实现；公民既是合法权利的享有者，又是法定义务的承担者。我国宪法规定，任何公民享有宪法和法律规定的权利，同时必须履行宪法和法律规定的义务。任何公民既不能只享受权利而不承担义务，也不应只承担义务而不享受权利；我们不仅要增强权利意识，依法行使权利，而且要增强义务观念，自觉履行法定的义务。</a:t>
            </a:r>
            <a:r>
              <a:rPr lang="en-US" altLang="zh-CN" sz="21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小安没有正确认识到什么是真正的自由。自由不是为所欲为，它是有限制的、相对的；法治与自由相互联系，不可分割； 法治标定了自由的界限，自由的实现不能触碰法律的红线，违反法律可能付出失去自由的代价；法治是自由的保障，人们合法的自由和权利不受非法的干涉和侵害；法治既规范自由又保障自由。</a:t>
            </a:r>
            <a:endParaRPr lang="zh-CN"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8161203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tabLst>
                <a:tab pos="2700655" algn="l"/>
                <a:tab pos="5581015" algn="l"/>
                <a:tab pos="8461375" algn="l"/>
              </a:tabLst>
            </a:pP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青春的视野</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如今</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行走的课堂</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之称的研学旅行备受青睐。让学生走进自然和社会</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用亲身体验探寻答案</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是学校课堂教学的有益补充。为用好身边的红色资源</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小安所在班级打算组织一次</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革命文化之旅</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向同学们征集研学路线。</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开放类设问</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规划研学路线</a:t>
            </a:r>
            <a:r>
              <a:rPr lang="en-US" altLang="zh-CN">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请你设计一条你所在城市的研学路线。（</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路线至少涉及两处地点</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3400940"/>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示例：（</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以连云港市为例</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）连云港市革命纪念馆—连云港邓小平主题公园—赣榆抗日山风景区；（</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以徐州市为例</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）徐州马克思学说研究小组成立旧址—徐州社会主义青年团诞生地旧址—淮海战役纪念馆。</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9251875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endParaRPr lang="zh-CN" altLang="en-US"/>
          </a:p>
        </p:txBody>
      </p:sp>
    </p:spTree>
    <p:extLst>
      <p:ext uri="{BB962C8B-B14F-4D97-AF65-F5344CB8AC3E}">
        <p14:creationId xmlns:p14="http://schemas.microsoft.com/office/powerpoint/2010/main" val="231941231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685735"/>
          </a:xfrm>
        </p:spPr>
        <p:txBody>
          <a:bodyPr/>
          <a:lstStyle/>
          <a:p>
            <a:pPr hangingPunct="0">
              <a:lnSpc>
                <a:spcPct val="130000"/>
              </a:lnSpc>
              <a:spcAft>
                <a:spcPts val="0"/>
              </a:spcAft>
              <a:tabLst>
                <a:tab pos="2700655" algn="l"/>
                <a:tab pos="5581015" algn="l"/>
                <a:tab pos="8461375" algn="l"/>
              </a:tabLst>
            </a:pP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从空中俯瞰，一条绵延</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1 500</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千米的</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蓝色飘带</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盘旋在巍巍太行的千仞绝壁间，见证着新中国劈山引漳、重塑山河的人间奇迹。</a:t>
            </a:r>
          </a:p>
          <a:p>
            <a:pPr hangingPunct="0">
              <a:lnSpc>
                <a:spcPct val="130000"/>
              </a:lnSpc>
              <a:spcAft>
                <a:spcPts val="0"/>
              </a:spcAft>
              <a:tabLst>
                <a:tab pos="2700655" algn="l"/>
                <a:tab pos="5581015" algn="l"/>
                <a:tab pos="8461375" algn="l"/>
              </a:tabLst>
            </a:pP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2025</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月</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是红旗渠总干渠通水</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60</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周年。渠水奔涌如初</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精神历久弥新</a:t>
            </a:r>
            <a:r>
              <a:rPr lang="en-US" altLang="zh-CN" sz="22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一曲</a:t>
            </a:r>
            <a:r>
              <a:rPr lang="en-US" altLang="zh-CN" sz="22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不认命、不服输、敢于战天斗地</a:t>
            </a:r>
            <a:r>
              <a:rPr lang="en-US" altLang="zh-CN" sz="22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的英雄凯歌冲破激流险滩</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奏响</a:t>
            </a:r>
            <a:r>
              <a:rPr lang="en-US" altLang="zh-CN" sz="22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滚石上山</a:t>
            </a:r>
            <a:r>
              <a:rPr lang="en-US" altLang="zh-CN" sz="22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的时代强音。</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en-US" altLang="zh-CN" sz="22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z="22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红旗渠总干渠通水</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60</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周年之际</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你校打算组织全体师生到红旗渠开展研学活动</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具体安排如下</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p:cNvGraphicFramePr>
            <a:graphicFrameLocks noGrp="1"/>
          </p:cNvGraphicFramePr>
          <p:nvPr>
            <p:extLst>
              <p:ext uri="{D42A27DB-BD31-4B8C-83A1-F6EECF244321}">
                <p14:modId xmlns:p14="http://schemas.microsoft.com/office/powerpoint/2010/main" val="4022855649"/>
              </p:ext>
            </p:extLst>
          </p:nvPr>
        </p:nvGraphicFramePr>
        <p:xfrm>
          <a:off x="406574" y="3454242"/>
          <a:ext cx="11368119" cy="2732780"/>
        </p:xfrm>
        <a:graphic>
          <a:graphicData uri="http://schemas.openxmlformats.org/drawingml/2006/table">
            <a:tbl>
              <a:tblPr firstRow="1" firstCol="1" bandRow="1"/>
              <a:tblGrid>
                <a:gridCol w="734527">
                  <a:extLst>
                    <a:ext uri="{9D8B030D-6E8A-4147-A177-3AD203B41FA5}">
                      <a16:colId xmlns:a16="http://schemas.microsoft.com/office/drawing/2014/main" val="2524408483"/>
                    </a:ext>
                  </a:extLst>
                </a:gridCol>
                <a:gridCol w="5530169">
                  <a:extLst>
                    <a:ext uri="{9D8B030D-6E8A-4147-A177-3AD203B41FA5}">
                      <a16:colId xmlns:a16="http://schemas.microsoft.com/office/drawing/2014/main" val="3047608668"/>
                    </a:ext>
                  </a:extLst>
                </a:gridCol>
                <a:gridCol w="5103423">
                  <a:extLst>
                    <a:ext uri="{9D8B030D-6E8A-4147-A177-3AD203B41FA5}">
                      <a16:colId xmlns:a16="http://schemas.microsoft.com/office/drawing/2014/main" val="1055773743"/>
                    </a:ext>
                  </a:extLst>
                </a:gridCol>
              </a:tblGrid>
              <a:tr h="345707">
                <a:tc>
                  <a:txBody>
                    <a:bodyPr/>
                    <a:lstStyle/>
                    <a:p>
                      <a:pPr algn="ctr" hangingPunct="0">
                        <a:lnSpc>
                          <a:spcPct val="130000"/>
                        </a:lnSpc>
                        <a:spcAft>
                          <a:spcPts val="0"/>
                        </a:spcAft>
                        <a:tabLst>
                          <a:tab pos="2700655" algn="l"/>
                          <a:tab pos="5581015" algn="l"/>
                          <a:tab pos="8461375" algn="l"/>
                        </a:tabLst>
                      </a:pPr>
                      <a:r>
                        <a:rPr lang="zh-CN" sz="22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时间</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2700655" algn="l"/>
                          <a:tab pos="5581015" algn="l"/>
                          <a:tab pos="8461375" algn="l"/>
                        </a:tabLst>
                      </a:pP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上午</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2700655" algn="l"/>
                          <a:tab pos="5581015" algn="l"/>
                          <a:tab pos="8461375" algn="l"/>
                        </a:tabLst>
                      </a:pP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下午</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69476757"/>
                  </a:ext>
                </a:extLst>
              </a:tr>
              <a:tr h="345707">
                <a:tc>
                  <a:txBody>
                    <a:bodyPr/>
                    <a:lstStyle/>
                    <a:p>
                      <a:pPr algn="ctr" hangingPunct="0">
                        <a:lnSpc>
                          <a:spcPct val="130000"/>
                        </a:lnSpc>
                        <a:spcAft>
                          <a:spcPts val="0"/>
                        </a:spcAft>
                        <a:tabLst>
                          <a:tab pos="2700655" algn="l"/>
                          <a:tab pos="5581015" algn="l"/>
                          <a:tab pos="8461375" algn="l"/>
                        </a:tabLst>
                      </a:pPr>
                      <a:r>
                        <a:rPr lang="zh-CN" sz="22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主题</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2700655" algn="l"/>
                          <a:tab pos="5581015" algn="l"/>
                          <a:tab pos="8461375" algn="l"/>
                        </a:tabLst>
                      </a:pP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参观红旗渠纪念馆</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2700655" algn="l"/>
                          <a:tab pos="5581015" algn="l"/>
                          <a:tab pos="8461375" algn="l"/>
                        </a:tabLst>
                      </a:pP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实地考察渠道</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58450802"/>
                  </a:ext>
                </a:extLst>
              </a:tr>
              <a:tr h="1861052">
                <a:tc>
                  <a:txBody>
                    <a:bodyPr/>
                    <a:lstStyle/>
                    <a:p>
                      <a:pPr algn="ctr" hangingPunct="0">
                        <a:lnSpc>
                          <a:spcPct val="130000"/>
                        </a:lnSpc>
                        <a:spcAft>
                          <a:spcPts val="0"/>
                        </a:spcAft>
                        <a:tabLst>
                          <a:tab pos="2700655" algn="l"/>
                          <a:tab pos="5581015" algn="l"/>
                          <a:tab pos="8461375" algn="l"/>
                        </a:tabLst>
                      </a:pPr>
                      <a:r>
                        <a:rPr lang="zh-CN" sz="22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活动</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tabLst>
                          <a:tab pos="2700655" algn="l"/>
                          <a:tab pos="5581015" algn="l"/>
                          <a:tab pos="8461375" algn="l"/>
                        </a:tabLst>
                      </a:pPr>
                      <a:r>
                        <a:rPr lang="zh-CN" sz="22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内容</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30000"/>
                        </a:lnSpc>
                        <a:spcAft>
                          <a:spcPts val="0"/>
                        </a:spcAft>
                        <a:tabLst>
                          <a:tab pos="2700655" algn="l"/>
                          <a:tab pos="5581015" algn="l"/>
                          <a:tab pos="8461375" algn="l"/>
                        </a:tabLst>
                      </a:pPr>
                      <a:r>
                        <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参观红旗渠纪念馆</a:t>
                      </a:r>
                      <a:r>
                        <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与参与红旗渠建设的劳动模范交流</a:t>
                      </a:r>
                      <a:r>
                        <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了解红旗渠建设的历程</a:t>
                      </a:r>
                      <a:r>
                        <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深度感悟红旗渠在建设过程中形成的</a:t>
                      </a:r>
                      <a:r>
                        <a:rPr lang="en-US" sz="22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不认命、不服输、敢于战天斗地</a:t>
                      </a:r>
                      <a:r>
                        <a:rPr lang="en-US" sz="22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的英雄气概。</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30000"/>
                        </a:lnSpc>
                        <a:spcAft>
                          <a:spcPts val="0"/>
                        </a:spcAft>
                        <a:tabLst>
                          <a:tab pos="2700655" algn="l"/>
                          <a:tab pos="5581015" algn="l"/>
                          <a:tab pos="8461375" algn="l"/>
                        </a:tabLst>
                      </a:pPr>
                      <a:r>
                        <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用脚步丈量红旗渠</a:t>
                      </a:r>
                      <a:r>
                        <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沿渠岸开展远足活动。学习红旗渠维护知识</a:t>
                      </a:r>
                      <a:r>
                        <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分组清理指定渠段的落叶杂物。使用简易水平仪测量渠道坡度</a:t>
                      </a:r>
                      <a:r>
                        <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感悟劳动者的智慧。</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87029510"/>
                  </a:ext>
                </a:extLst>
              </a:tr>
            </a:tbl>
          </a:graphicData>
        </a:graphic>
      </p:graphicFrame>
    </p:spTree>
    <p:extLst>
      <p:ext uri="{BB962C8B-B14F-4D97-AF65-F5344CB8AC3E}">
        <p14:creationId xmlns:p14="http://schemas.microsoft.com/office/powerpoint/2010/main" val="236649569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开放类设问</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设计过程性评价标准</a:t>
            </a:r>
            <a:r>
              <a:rPr lang="en-US" altLang="zh-CN">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你所在的班级打算通过自评、互评、师评相结合的方式对同学们在研学过程中的表现进行评价，积分最高的小组当选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红旗小组</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。请你为研学活动设计过程性评价标准。</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5" name="表格 4"/>
          <p:cNvGraphicFramePr>
            <a:graphicFrameLocks noGrp="1"/>
          </p:cNvGraphicFramePr>
          <p:nvPr>
            <p:extLst>
              <p:ext uri="{D42A27DB-BD31-4B8C-83A1-F6EECF244321}">
                <p14:modId xmlns:p14="http://schemas.microsoft.com/office/powerpoint/2010/main" val="2225798726"/>
              </p:ext>
            </p:extLst>
          </p:nvPr>
        </p:nvGraphicFramePr>
        <p:xfrm>
          <a:off x="406574" y="2558008"/>
          <a:ext cx="11377264" cy="3291840"/>
        </p:xfrm>
        <a:graphic>
          <a:graphicData uri="http://schemas.openxmlformats.org/drawingml/2006/table">
            <a:tbl>
              <a:tblPr firstRow="1" firstCol="1" bandRow="1"/>
              <a:tblGrid>
                <a:gridCol w="4248472">
                  <a:extLst>
                    <a:ext uri="{9D8B030D-6E8A-4147-A177-3AD203B41FA5}">
                      <a16:colId xmlns:a16="http://schemas.microsoft.com/office/drawing/2014/main" val="4249183939"/>
                    </a:ext>
                  </a:extLst>
                </a:gridCol>
                <a:gridCol w="7128792">
                  <a:extLst>
                    <a:ext uri="{9D8B030D-6E8A-4147-A177-3AD203B41FA5}">
                      <a16:colId xmlns:a16="http://schemas.microsoft.com/office/drawing/2014/main" val="3151414510"/>
                    </a:ext>
                  </a:extLst>
                </a:gridCol>
              </a:tblGrid>
              <a:tr h="0">
                <a:tc>
                  <a:txBody>
                    <a:bodyPr/>
                    <a:lstStyle/>
                    <a:p>
                      <a:pPr algn="ctr" hangingPunct="0">
                        <a:lnSpc>
                          <a:spcPct val="150000"/>
                        </a:lnSpc>
                        <a:spcAft>
                          <a:spcPts val="0"/>
                        </a:spcAft>
                        <a:tabLst>
                          <a:tab pos="2700655" algn="l"/>
                          <a:tab pos="5581015" algn="l"/>
                          <a:tab pos="8461375" algn="l"/>
                        </a:tabLst>
                      </a:pPr>
                      <a:r>
                        <a:rPr lang="zh-CN" sz="24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参观红旗渠纪念馆</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2700655" algn="l"/>
                          <a:tab pos="5581015" algn="l"/>
                          <a:tab pos="8461375" algn="l"/>
                        </a:tabLst>
                      </a:pPr>
                      <a:r>
                        <a:rPr lang="zh-CN" sz="24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实地考察渠道</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6933993"/>
                  </a:ext>
                </a:extLst>
              </a:tr>
              <a:tr h="0">
                <a:tc>
                  <a:txBody>
                    <a:bodyPr/>
                    <a:lstStyle/>
                    <a:p>
                      <a:pPr algn="just" hangingPunct="0">
                        <a:lnSpc>
                          <a:spcPct val="150000"/>
                        </a:lnSpc>
                        <a:spcAft>
                          <a:spcPts val="0"/>
                        </a:spcAft>
                        <a:tabLst>
                          <a:tab pos="2700655" algn="l"/>
                          <a:tab pos="5581015" algn="l"/>
                          <a:tab pos="8461375" algn="l"/>
                        </a:tabLs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过程性评价标准</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2700655" algn="l"/>
                          <a:tab pos="5581015" algn="l"/>
                          <a:tab pos="8461375" algn="l"/>
                        </a:tabLs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示例</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认真倾听、观看、记录</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en-US"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_____________________</a:t>
                      </a:r>
                      <a:r>
                        <a:rPr lang="zh-CN" sz="2400" u="sng">
                          <a:solidFill>
                            <a:srgbClr val="FEFEFE"/>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sz="2400" u="sng" smtClean="0">
                        <a:solidFill>
                          <a:srgbClr val="FEFEFE"/>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2700655" algn="l"/>
                          <a:tab pos="5581015" algn="l"/>
                          <a:tab pos="8461375" algn="l"/>
                        </a:tabLst>
                      </a:pPr>
                      <a:r>
                        <a:rPr lang="zh-CN" sz="2400" u="sng">
                          <a:solidFill>
                            <a:srgbClr val="FEFEFE"/>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smtClean="0">
                          <a:solidFill>
                            <a:srgbClr val="FEFEFE"/>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2700655" algn="l"/>
                          <a:tab pos="5581015" algn="l"/>
                          <a:tab pos="8461375" algn="l"/>
                        </a:tabLst>
                      </a:pPr>
                      <a:r>
                        <a:rPr lang="en-US" sz="2400"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en-US"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______________________</a:t>
                      </a:r>
                      <a:r>
                        <a:rPr lang="zh-CN" sz="2400" u="sng">
                          <a:solidFill>
                            <a:srgbClr val="FEFEFE"/>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2700655" algn="l"/>
                          <a:tab pos="5581015" algn="l"/>
                          <a:tab pos="8461375" algn="l"/>
                        </a:tabLs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过程性评价标准</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l" hangingPunct="0">
                        <a:lnSpc>
                          <a:spcPct val="150000"/>
                        </a:lnSpc>
                        <a:spcAft>
                          <a:spcPts val="0"/>
                        </a:spcAft>
                        <a:tabLst>
                          <a:tab pos="2700655" algn="l"/>
                          <a:tab pos="5581015" algn="l"/>
                          <a:tab pos="8461375" algn="l"/>
                        </a:tabLs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示例</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坚持不懈</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顺利完成渠岸远足</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③</a:t>
                      </a:r>
                      <a:r>
                        <a:rPr lang="zh-CN" sz="2400" u="sng">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en-US" alt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l" hangingPunct="0">
                        <a:lnSpc>
                          <a:spcPct val="150000"/>
                        </a:lnSpc>
                        <a:spcAft>
                          <a:spcPts val="0"/>
                        </a:spcAft>
                        <a:tabLst>
                          <a:tab pos="2700655" algn="l"/>
                          <a:tab pos="5581015" algn="l"/>
                          <a:tab pos="8461375" algn="l"/>
                        </a:tabLst>
                      </a:pPr>
                      <a:r>
                        <a:rPr lang="en-US" altLang="zh-CN" sz="2400"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④</a:t>
                      </a:r>
                      <a:r>
                        <a:rPr lang="en-US"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_______________</a:t>
                      </a: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72533573"/>
                  </a:ext>
                </a:extLst>
              </a:tr>
            </a:tbl>
          </a:graphicData>
        </a:graphic>
      </p:graphicFrame>
    </p:spTree>
    <p:extLst>
      <p:ext uri="{BB962C8B-B14F-4D97-AF65-F5344CB8AC3E}">
        <p14:creationId xmlns:p14="http://schemas.microsoft.com/office/powerpoint/2010/main" val="242889432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176804"/>
            <a:ext cx="11485848" cy="1684244"/>
          </a:xfrm>
        </p:spPr>
        <p:txBody>
          <a:bodyPr/>
          <a:lstStyle/>
          <a:p>
            <a:pPr hangingPunct="0">
              <a:spcAft>
                <a:spcPts val="0"/>
              </a:spcAft>
            </a:pP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积极参与与劳动模范的交流互动，提出有价值的问题。</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能深刻感悟红旗渠精神，并在交流分享中发表独到见解。</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认真学习红旗渠维护知识，做好笔记。</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积极参与清理渠段杂物，不怕脏、不怕累。</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93277127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34698"/>
          </a:xfrm>
        </p:spPr>
        <p:txBody>
          <a:bodyPr/>
          <a:lstStyle/>
          <a:p>
            <a:pPr hangingPunct="0">
              <a:lnSpc>
                <a:spcPct val="135000"/>
              </a:lnSpc>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）在实地考察红旗渠的过程中，出现了一些小插曲，请结合以下情境予以回应。</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5" name="表格 4"/>
          <p:cNvGraphicFramePr>
            <a:graphicFrameLocks noGrp="1"/>
          </p:cNvGraphicFramePr>
          <p:nvPr>
            <p:extLst>
              <p:ext uri="{D42A27DB-BD31-4B8C-83A1-F6EECF244321}">
                <p14:modId xmlns:p14="http://schemas.microsoft.com/office/powerpoint/2010/main" val="2911927925"/>
              </p:ext>
            </p:extLst>
          </p:nvPr>
        </p:nvGraphicFramePr>
        <p:xfrm>
          <a:off x="478583" y="1450464"/>
          <a:ext cx="11233248" cy="1901952"/>
        </p:xfrm>
        <a:graphic>
          <a:graphicData uri="http://schemas.openxmlformats.org/drawingml/2006/table">
            <a:tbl>
              <a:tblPr firstRow="1" firstCol="1" bandRow="1"/>
              <a:tblGrid>
                <a:gridCol w="11233248">
                  <a:extLst>
                    <a:ext uri="{9D8B030D-6E8A-4147-A177-3AD203B41FA5}">
                      <a16:colId xmlns:a16="http://schemas.microsoft.com/office/drawing/2014/main" val="3828089226"/>
                    </a:ext>
                  </a:extLst>
                </a:gridCol>
              </a:tblGrid>
              <a:tr h="0">
                <a:tc>
                  <a:txBody>
                    <a:bodyPr/>
                    <a:lstStyle/>
                    <a:p>
                      <a:pPr algn="just" hangingPunct="0">
                        <a:lnSpc>
                          <a:spcPct val="130000"/>
                        </a:lnSpc>
                        <a:spcAft>
                          <a:spcPts val="0"/>
                        </a:spcAft>
                        <a:tabLst>
                          <a:tab pos="2700655" algn="l"/>
                          <a:tab pos="5581015" algn="l"/>
                          <a:tab pos="8461375" algn="l"/>
                        </a:tabLst>
                      </a:pPr>
                      <a:r>
                        <a:rPr lang="zh-CN" sz="24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情境一</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在渠岸远足的过程中</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由于天气较热</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你的同班同学小林感觉有轻微的中暑。你会怎么做</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39763867"/>
                  </a:ext>
                </a:extLst>
              </a:tr>
              <a:tr h="0">
                <a:tc>
                  <a:txBody>
                    <a:bodyPr/>
                    <a:lstStyle/>
                    <a:p>
                      <a:pPr algn="just" hangingPunct="0">
                        <a:lnSpc>
                          <a:spcPct val="130000"/>
                        </a:lnSpc>
                        <a:spcAft>
                          <a:spcPts val="0"/>
                        </a:spcAft>
                        <a:tabLst>
                          <a:tab pos="2700655" algn="l"/>
                          <a:tab pos="5581015" algn="l"/>
                          <a:tab pos="8461375" algn="l"/>
                        </a:tabLst>
                      </a:pPr>
                      <a:r>
                        <a:rPr lang="zh-CN" sz="24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情境二</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在渠岸远足的过程中</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你的好朋友提议悄悄脱离班级队伍</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去远处商店买零食</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此时你该怎样劝导他</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她</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37729871"/>
                  </a:ext>
                </a:extLst>
              </a:tr>
            </a:tbl>
          </a:graphicData>
        </a:graphic>
      </p:graphicFrame>
      <p:sp>
        <p:nvSpPr>
          <p:cNvPr id="4" name="内容占位符 2"/>
          <p:cNvSpPr txBox="1">
            <a:spLocks/>
          </p:cNvSpPr>
          <p:nvPr/>
        </p:nvSpPr>
        <p:spPr bwMode="auto">
          <a:xfrm>
            <a:off x="360854" y="3281632"/>
            <a:ext cx="11485848" cy="3027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35000"/>
              </a:lnSpc>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示例：情境一：立即扶小林到阴凉通风处休息，解开他的衣领，用湿毛巾给他擦脸降温；如果他或其他同学携带了缓解中暑的药物，帮助他服用；及时联系老师，告知小林的情况，听从老师的安排。</a:t>
            </a:r>
            <a:endParaRPr lang="zh-CN" altLang="zh-CN" sz="9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35000"/>
              </a:lnSpc>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情境二：劝说他（</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她</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）不要脱离队伍，远足活动是集体安排的，脱离队伍不仅违反纪律，还可能存在安全隐患；可以等远足结束后，和大家一起去商店买零食，现在应该遵守活动秩序，和大家一起完成远足任务。</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445562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610216"/>
            <a:ext cx="11485848" cy="576248"/>
          </a:xfrm>
        </p:spPr>
        <p:txBody>
          <a:bodyPr/>
          <a:lstStyle/>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）参与此次研学活动，你有哪些收获？请将你的收获写下来。</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3"/>
          <p:cNvSpPr txBox="1">
            <a:spLocks/>
          </p:cNvSpPr>
          <p:nvPr/>
        </p:nvSpPr>
        <p:spPr bwMode="auto">
          <a:xfrm>
            <a:off x="360854" y="2148929"/>
            <a:ext cx="11485848" cy="2792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了解了红旗渠建设的艰辛历程，深刻感悟到红旗渠精神，增强了艰苦奋斗、勇于拼搏的意识。</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通过与劳动模范交流、实地考察等活动，锻炼了自己的实践能力、观察能力和团队协作能力。</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增强了环保意识，认识到保护水利设施的重要性。</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更加珍惜来之不易的幸福生活，明确了自己的责任和使命，努力学习，为实现中华民族伟大复兴贡献力量。</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0743682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36712"/>
            <a:ext cx="11485848" cy="2238241"/>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准确识变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科学应变</a:t>
            </a:r>
            <a:r>
              <a:rPr lang="en-US" altLang="zh-CN">
                <a:solidFill>
                  <a:srgbClr val="000000"/>
                </a:solidFill>
                <a:latin typeface="黑体" panose="02010609060101010101" pitchFamily="49"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年是世界贸易组织成立</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周年，也是中国加入世界贸易组织</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周年。九年级某班收集相关素材，以</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共话全球贸易</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为主题，开展模拟</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外交部发言人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活动，请你参与其中。</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3066633"/>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2700655" algn="l"/>
                <a:tab pos="5581015" algn="l"/>
                <a:tab pos="8461375" algn="l"/>
              </a:tabLst>
            </a:pP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环节一</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人员推选</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2700655" algn="l"/>
                <a:tab pos="5581015" algn="l"/>
                <a:tab pos="846137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）请你协助活动筹划组，完善</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外交部发言人</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的推选要求。</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p:cNvGraphicFramePr>
            <a:graphicFrameLocks noGrp="1"/>
          </p:cNvGraphicFramePr>
          <p:nvPr>
            <p:extLst>
              <p:ext uri="{D42A27DB-BD31-4B8C-83A1-F6EECF244321}">
                <p14:modId xmlns:p14="http://schemas.microsoft.com/office/powerpoint/2010/main" val="638487119"/>
              </p:ext>
            </p:extLst>
          </p:nvPr>
        </p:nvGraphicFramePr>
        <p:xfrm>
          <a:off x="343711" y="4309353"/>
          <a:ext cx="11502992" cy="1645920"/>
        </p:xfrm>
        <a:graphic>
          <a:graphicData uri="http://schemas.openxmlformats.org/drawingml/2006/table">
            <a:tbl>
              <a:tblPr firstRow="1" firstCol="1" bandRow="1"/>
              <a:tblGrid>
                <a:gridCol w="5607479">
                  <a:extLst>
                    <a:ext uri="{9D8B030D-6E8A-4147-A177-3AD203B41FA5}">
                      <a16:colId xmlns:a16="http://schemas.microsoft.com/office/drawing/2014/main" val="613180397"/>
                    </a:ext>
                  </a:extLst>
                </a:gridCol>
                <a:gridCol w="5895513">
                  <a:extLst>
                    <a:ext uri="{9D8B030D-6E8A-4147-A177-3AD203B41FA5}">
                      <a16:colId xmlns:a16="http://schemas.microsoft.com/office/drawing/2014/main" val="3212272872"/>
                    </a:ext>
                  </a:extLst>
                </a:gridCol>
              </a:tblGrid>
              <a:tr h="0">
                <a:tc>
                  <a:txBody>
                    <a:bodyPr/>
                    <a:lstStyle/>
                    <a:p>
                      <a:pPr algn="just" hangingPunct="0">
                        <a:lnSpc>
                          <a:spcPct val="150000"/>
                        </a:lnSpc>
                        <a:spcAft>
                          <a:spcPts val="0"/>
                        </a:spcAft>
                        <a:tabLst>
                          <a:tab pos="2700655" algn="l"/>
                          <a:tab pos="5581015" algn="l"/>
                          <a:tab pos="8461375" algn="l"/>
                        </a:tabLs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候选人应该具备的素养</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2700655" algn="l"/>
                          <a:tab pos="5581015" algn="l"/>
                          <a:tab pos="8461375" algn="l"/>
                        </a:tabLs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基本素养</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坚定正确的政治立场</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2700655" algn="l"/>
                          <a:tab pos="5581015" algn="l"/>
                          <a:tab pos="8461375" algn="l"/>
                        </a:tabLs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其他素养</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2700655" algn="l"/>
                          <a:tab pos="5581015" algn="l"/>
                          <a:tab pos="8461375" algn="l"/>
                        </a:tabLs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推选过程中应该坚持的原则</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2700655" algn="l"/>
                          <a:tab pos="5581015" algn="l"/>
                          <a:tab pos="8461375" algn="l"/>
                        </a:tabLst>
                      </a:pP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96444566"/>
                  </a:ext>
                </a:extLst>
              </a:tr>
            </a:tbl>
          </a:graphicData>
        </a:graphic>
      </p:graphicFrame>
      <p:sp>
        <p:nvSpPr>
          <p:cNvPr id="5" name="内容占位符 1"/>
          <p:cNvSpPr txBox="1">
            <a:spLocks/>
          </p:cNvSpPr>
          <p:nvPr/>
        </p:nvSpPr>
        <p:spPr bwMode="auto">
          <a:xfrm>
            <a:off x="360854" y="5957722"/>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语言表达能力强等。</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坚持民主、公正。</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4922777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70811"/>
          </a:xfrm>
        </p:spPr>
        <p:txBody>
          <a:bodyPr/>
          <a:lstStyle/>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第二小组同学经过走访调查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了解到学校所在的乡镇引进了下面的项目并进行了具体的规划</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如下图</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endParaRPr lang="en-US" altLang="zh-C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endParaRPr lang="en-US" altLang="zh-C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endParaRPr lang="en-US" altLang="zh-C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endParaRPr lang="en-US" altLang="zh-CN" sz="3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）请你将引进项目的序号与规划图空白处一一对应并说说将上述引进项目进行如此安排的原因</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fm56.jpg" descr="id:2147498079;FounderCES"/>
          <p:cNvPicPr/>
          <p:nvPr/>
        </p:nvPicPr>
        <p:blipFill>
          <a:blip r:embed="rId2"/>
          <a:stretch>
            <a:fillRect/>
          </a:stretch>
        </p:blipFill>
        <p:spPr>
          <a:xfrm>
            <a:off x="766614" y="1942107"/>
            <a:ext cx="2853055" cy="3378835"/>
          </a:xfrm>
          <a:prstGeom prst="rect">
            <a:avLst/>
          </a:prstGeom>
        </p:spPr>
      </p:pic>
      <p:sp>
        <p:nvSpPr>
          <p:cNvPr id="5" name="矩形 4"/>
          <p:cNvSpPr/>
          <p:nvPr/>
        </p:nvSpPr>
        <p:spPr>
          <a:xfrm>
            <a:off x="4799062" y="2276872"/>
            <a:ext cx="6092825" cy="2862322"/>
          </a:xfrm>
          <a:prstGeom prst="rect">
            <a:avLst/>
          </a:prstGeom>
        </p:spPr>
        <p:txBody>
          <a:bodyPr>
            <a:spAutoFit/>
          </a:bodyPr>
          <a:lstStyle/>
          <a:p>
            <a:pPr algn="just">
              <a:lnSpc>
                <a:spcPct val="150000"/>
              </a:lnSpc>
              <a:spcAft>
                <a:spcPts val="0"/>
              </a:spcAft>
              <a:tabLst>
                <a:tab pos="2700655" algn="l"/>
                <a:tab pos="5581015" algn="l"/>
                <a:tab pos="8461375" algn="l"/>
              </a:tabLst>
            </a:pPr>
            <a:r>
              <a:rPr lang="zh-CN" altLang="zh-CN" sz="2400" b="0">
                <a:solidFill>
                  <a:srgbClr val="000000"/>
                </a:solidFill>
                <a:ea typeface="楷体" panose="02010609060101010101" pitchFamily="49" charset="-122"/>
                <a:cs typeface="Times New Roman" panose="02020603050405020304" pitchFamily="18" charset="0"/>
              </a:rPr>
              <a:t>引进项目</a:t>
            </a:r>
            <a:r>
              <a:rPr lang="zh-CN" altLang="zh-CN" sz="2400" b="0">
                <a:solidFill>
                  <a:srgbClr val="000000"/>
                </a:solidFill>
                <a:cs typeface="Times New Roman" panose="02020603050405020304" pitchFamily="18" charset="0"/>
              </a:rPr>
              <a:t>：</a:t>
            </a:r>
            <a:endParaRPr lang="zh-CN" altLang="zh-CN" sz="1200" b="0">
              <a:solidFill>
                <a:srgbClr val="000000"/>
              </a:solidFill>
              <a:cs typeface="Times New Roman" panose="02020603050405020304" pitchFamily="18" charset="0"/>
            </a:endParaRPr>
          </a:p>
          <a:p>
            <a:pPr algn="just">
              <a:lnSpc>
                <a:spcPct val="150000"/>
              </a:lnSpc>
              <a:spcAft>
                <a:spcPts val="0"/>
              </a:spcAft>
              <a:tabLst>
                <a:tab pos="2700655" algn="l"/>
                <a:tab pos="5581015" algn="l"/>
                <a:tab pos="8461375" algn="l"/>
              </a:tabLst>
            </a:pPr>
            <a:r>
              <a:rPr lang="en-US" altLang="zh-CN" sz="2400" b="0">
                <a:solidFill>
                  <a:srgbClr val="000000"/>
                </a:solidFill>
                <a:latin typeface="宋体" panose="02010600030101010101" pitchFamily="2" charset="-122"/>
                <a:cs typeface="Times New Roman" panose="02020603050405020304" pitchFamily="18" charset="0"/>
              </a:rPr>
              <a:t>①</a:t>
            </a:r>
            <a:r>
              <a:rPr lang="en-US" altLang="zh-CN" sz="2400" b="0">
                <a:solidFill>
                  <a:srgbClr val="000000"/>
                </a:solidFill>
                <a:latin typeface="楷体" panose="02010609060101010101" pitchFamily="49" charset="-122"/>
                <a:cs typeface="Times New Roman" panose="02020603050405020304" pitchFamily="18" charset="0"/>
              </a:rPr>
              <a:t>“</a:t>
            </a:r>
            <a:r>
              <a:rPr lang="zh-CN" altLang="zh-CN" sz="2400" b="0">
                <a:solidFill>
                  <a:srgbClr val="000000"/>
                </a:solidFill>
                <a:ea typeface="楷体" panose="02010609060101010101" pitchFamily="49" charset="-122"/>
                <a:cs typeface="Times New Roman" panose="02020603050405020304" pitchFamily="18" charset="0"/>
              </a:rPr>
              <a:t>寸草晖</a:t>
            </a:r>
            <a:r>
              <a:rPr lang="en-US" altLang="zh-CN" sz="2400" b="0">
                <a:solidFill>
                  <a:srgbClr val="000000"/>
                </a:solidFill>
                <a:latin typeface="楷体" panose="02010609060101010101" pitchFamily="49" charset="-122"/>
                <a:cs typeface="Times New Roman" panose="02020603050405020304" pitchFamily="18" charset="0"/>
              </a:rPr>
              <a:t>”</a:t>
            </a:r>
            <a:r>
              <a:rPr lang="zh-CN" altLang="zh-CN" sz="2400" b="0">
                <a:solidFill>
                  <a:srgbClr val="000000"/>
                </a:solidFill>
                <a:ea typeface="楷体" panose="02010609060101010101" pitchFamily="49" charset="-122"/>
                <a:cs typeface="Times New Roman" panose="02020603050405020304" pitchFamily="18" charset="0"/>
              </a:rPr>
              <a:t>老年公寓</a:t>
            </a:r>
            <a:endParaRPr lang="zh-CN" altLang="zh-CN" sz="1200" b="0">
              <a:solidFill>
                <a:srgbClr val="000000"/>
              </a:solidFill>
              <a:cs typeface="Times New Roman" panose="02020603050405020304" pitchFamily="18" charset="0"/>
            </a:endParaRPr>
          </a:p>
          <a:p>
            <a:pPr algn="just">
              <a:lnSpc>
                <a:spcPct val="150000"/>
              </a:lnSpc>
              <a:spcAft>
                <a:spcPts val="0"/>
              </a:spcAft>
              <a:tabLst>
                <a:tab pos="2700655" algn="l"/>
                <a:tab pos="5581015" algn="l"/>
                <a:tab pos="8461375" algn="l"/>
              </a:tabLst>
            </a:pPr>
            <a:r>
              <a:rPr lang="en-US" altLang="zh-CN" sz="2400" b="0">
                <a:solidFill>
                  <a:srgbClr val="000000"/>
                </a:solidFill>
                <a:latin typeface="宋体" panose="02010600030101010101" pitchFamily="2" charset="-122"/>
                <a:cs typeface="Times New Roman" panose="02020603050405020304" pitchFamily="18" charset="0"/>
              </a:rPr>
              <a:t>②</a:t>
            </a:r>
            <a:r>
              <a:rPr lang="en-US" altLang="zh-CN" sz="2400" b="0">
                <a:solidFill>
                  <a:srgbClr val="000000"/>
                </a:solidFill>
                <a:latin typeface="楷体" panose="02010609060101010101" pitchFamily="49" charset="-122"/>
                <a:cs typeface="Times New Roman" panose="02020603050405020304" pitchFamily="18" charset="0"/>
              </a:rPr>
              <a:t>“</a:t>
            </a:r>
            <a:r>
              <a:rPr lang="zh-CN" altLang="zh-CN" sz="2400" b="0">
                <a:solidFill>
                  <a:srgbClr val="000000"/>
                </a:solidFill>
                <a:ea typeface="楷体" panose="02010609060101010101" pitchFamily="49" charset="-122"/>
                <a:cs typeface="Times New Roman" panose="02020603050405020304" pitchFamily="18" charset="0"/>
              </a:rPr>
              <a:t>山水居</a:t>
            </a:r>
            <a:r>
              <a:rPr lang="en-US" altLang="zh-CN" sz="2400" b="0">
                <a:solidFill>
                  <a:srgbClr val="000000"/>
                </a:solidFill>
                <a:latin typeface="楷体" panose="02010609060101010101" pitchFamily="49" charset="-122"/>
                <a:cs typeface="Times New Roman" panose="02020603050405020304" pitchFamily="18" charset="0"/>
              </a:rPr>
              <a:t>”</a:t>
            </a:r>
            <a:r>
              <a:rPr lang="zh-CN" altLang="zh-CN" sz="2400" b="0">
                <a:solidFill>
                  <a:srgbClr val="000000"/>
                </a:solidFill>
                <a:ea typeface="楷体" panose="02010609060101010101" pitchFamily="49" charset="-122"/>
                <a:cs typeface="Times New Roman" panose="02020603050405020304" pitchFamily="18" charset="0"/>
              </a:rPr>
              <a:t>民宿</a:t>
            </a:r>
            <a:endParaRPr lang="zh-CN" altLang="zh-CN" sz="1200" b="0">
              <a:solidFill>
                <a:srgbClr val="000000"/>
              </a:solidFill>
              <a:cs typeface="Times New Roman" panose="02020603050405020304" pitchFamily="18" charset="0"/>
            </a:endParaRPr>
          </a:p>
          <a:p>
            <a:pPr algn="just">
              <a:lnSpc>
                <a:spcPct val="150000"/>
              </a:lnSpc>
              <a:spcAft>
                <a:spcPts val="0"/>
              </a:spcAft>
              <a:tabLst>
                <a:tab pos="2700655" algn="l"/>
                <a:tab pos="5581015" algn="l"/>
                <a:tab pos="8461375" algn="l"/>
              </a:tabLst>
            </a:pPr>
            <a:r>
              <a:rPr lang="en-US" altLang="zh-CN" sz="2400" b="0">
                <a:solidFill>
                  <a:srgbClr val="000000"/>
                </a:solidFill>
                <a:latin typeface="宋体" panose="02010600030101010101" pitchFamily="2" charset="-122"/>
                <a:cs typeface="Times New Roman" panose="02020603050405020304" pitchFamily="18" charset="0"/>
              </a:rPr>
              <a:t>③</a:t>
            </a:r>
            <a:r>
              <a:rPr lang="en-US" altLang="zh-CN" sz="2400" b="0">
                <a:solidFill>
                  <a:srgbClr val="000000"/>
                </a:solidFill>
                <a:latin typeface="楷体" panose="02010609060101010101" pitchFamily="49" charset="-122"/>
                <a:cs typeface="Times New Roman" panose="02020603050405020304" pitchFamily="18" charset="0"/>
              </a:rPr>
              <a:t>“</a:t>
            </a:r>
            <a:r>
              <a:rPr lang="zh-CN" altLang="zh-CN" sz="2400" b="0">
                <a:solidFill>
                  <a:srgbClr val="000000"/>
                </a:solidFill>
                <a:ea typeface="楷体" panose="02010609060101010101" pitchFamily="49" charset="-122"/>
                <a:cs typeface="Times New Roman" panose="02020603050405020304" pitchFamily="18" charset="0"/>
              </a:rPr>
              <a:t>食来运转</a:t>
            </a:r>
            <a:r>
              <a:rPr lang="en-US" altLang="zh-CN" sz="2400" b="0">
                <a:solidFill>
                  <a:srgbClr val="000000"/>
                </a:solidFill>
                <a:latin typeface="楷体" panose="02010609060101010101" pitchFamily="49" charset="-122"/>
                <a:cs typeface="Times New Roman" panose="02020603050405020304" pitchFamily="18" charset="0"/>
              </a:rPr>
              <a:t>”</a:t>
            </a:r>
            <a:r>
              <a:rPr lang="zh-CN" altLang="zh-CN" sz="2400" b="0">
                <a:solidFill>
                  <a:srgbClr val="000000"/>
                </a:solidFill>
                <a:ea typeface="楷体" panose="02010609060101010101" pitchFamily="49" charset="-122"/>
                <a:cs typeface="Times New Roman" panose="02020603050405020304" pitchFamily="18" charset="0"/>
              </a:rPr>
              <a:t>烹饪技术学校</a:t>
            </a:r>
            <a:endParaRPr lang="zh-CN" altLang="zh-CN" sz="1200" b="0">
              <a:solidFill>
                <a:srgbClr val="000000"/>
              </a:solidFill>
              <a:cs typeface="Times New Roman" panose="02020603050405020304" pitchFamily="18" charset="0"/>
            </a:endParaRPr>
          </a:p>
          <a:p>
            <a:pPr algn="just">
              <a:lnSpc>
                <a:spcPct val="150000"/>
              </a:lnSpc>
              <a:spcAft>
                <a:spcPts val="0"/>
              </a:spcAft>
              <a:tabLst>
                <a:tab pos="2700655" algn="l"/>
                <a:tab pos="5581015" algn="l"/>
                <a:tab pos="8461375" algn="l"/>
              </a:tabLst>
            </a:pPr>
            <a:r>
              <a:rPr lang="en-US" altLang="zh-CN" sz="2400" b="0">
                <a:solidFill>
                  <a:srgbClr val="000000"/>
                </a:solidFill>
                <a:latin typeface="宋体" panose="02010600030101010101" pitchFamily="2" charset="-122"/>
                <a:cs typeface="Times New Roman" panose="02020603050405020304" pitchFamily="18" charset="0"/>
              </a:rPr>
              <a:t>④</a:t>
            </a:r>
            <a:r>
              <a:rPr lang="en-US" altLang="zh-CN" sz="2400" b="0">
                <a:solidFill>
                  <a:srgbClr val="000000"/>
                </a:solidFill>
                <a:latin typeface="楷体" panose="02010609060101010101" pitchFamily="49" charset="-122"/>
                <a:cs typeface="Times New Roman" panose="02020603050405020304" pitchFamily="18" charset="0"/>
              </a:rPr>
              <a:t>“</a:t>
            </a:r>
            <a:r>
              <a:rPr lang="zh-CN" altLang="zh-CN" sz="2400" b="0">
                <a:solidFill>
                  <a:srgbClr val="000000"/>
                </a:solidFill>
                <a:ea typeface="楷体" panose="02010609060101010101" pitchFamily="49" charset="-122"/>
                <a:cs typeface="Times New Roman" panose="02020603050405020304" pitchFamily="18" charset="0"/>
              </a:rPr>
              <a:t>食尚</a:t>
            </a:r>
            <a:r>
              <a:rPr lang="en-US" altLang="zh-CN" sz="2400" b="0">
                <a:solidFill>
                  <a:srgbClr val="000000"/>
                </a:solidFill>
                <a:latin typeface="楷体" panose="02010609060101010101" pitchFamily="49" charset="-122"/>
                <a:cs typeface="Times New Roman" panose="02020603050405020304" pitchFamily="18" charset="0"/>
              </a:rPr>
              <a:t>”</a:t>
            </a:r>
            <a:r>
              <a:rPr lang="zh-CN" altLang="zh-CN" sz="2400" b="0">
                <a:solidFill>
                  <a:srgbClr val="000000"/>
                </a:solidFill>
                <a:ea typeface="楷体" panose="02010609060101010101" pitchFamily="49" charset="-122"/>
                <a:cs typeface="Times New Roman" panose="02020603050405020304" pitchFamily="18" charset="0"/>
              </a:rPr>
              <a:t>食品加工厂</a:t>
            </a:r>
            <a:endParaRPr lang="zh-CN" altLang="zh-CN" sz="1200" b="0">
              <a:solidFill>
                <a:srgbClr val="000000"/>
              </a:solidFill>
              <a:cs typeface="Times New Roman" panose="02020603050405020304" pitchFamily="18" charset="0"/>
            </a:endParaRPr>
          </a:p>
        </p:txBody>
      </p:sp>
    </p:spTree>
    <p:extLst>
      <p:ext uri="{BB962C8B-B14F-4D97-AF65-F5344CB8AC3E}">
        <p14:creationId xmlns:p14="http://schemas.microsoft.com/office/powerpoint/2010/main" val="225589609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043747"/>
          </a:xfrm>
        </p:spPr>
        <p:txBody>
          <a:bodyPr/>
          <a:lstStyle/>
          <a:p>
            <a:pPr hangingPunct="0">
              <a:spcAft>
                <a:spcPts val="0"/>
              </a:spcAft>
              <a:tabLst>
                <a:tab pos="2700655" algn="l"/>
                <a:tab pos="5581015" algn="l"/>
                <a:tab pos="8461375" algn="l"/>
              </a:tabLst>
            </a:pPr>
            <a:r>
              <a:rPr lang="zh-CN" altLang="zh-CN" sz="22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环节二</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新闻</a:t>
            </a:r>
            <a:r>
              <a:rPr lang="en-US" altLang="zh-CN" sz="2200">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发言</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）请你协助</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外交部发言人</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补全发言提纲。</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p:cNvGraphicFramePr>
            <a:graphicFrameLocks noGrp="1"/>
          </p:cNvGraphicFramePr>
          <p:nvPr>
            <p:extLst>
              <p:ext uri="{D42A27DB-BD31-4B8C-83A1-F6EECF244321}">
                <p14:modId xmlns:p14="http://schemas.microsoft.com/office/powerpoint/2010/main" val="3907427764"/>
              </p:ext>
            </p:extLst>
          </p:nvPr>
        </p:nvGraphicFramePr>
        <p:xfrm>
          <a:off x="406574" y="1844824"/>
          <a:ext cx="11377264" cy="4233528"/>
        </p:xfrm>
        <a:graphic>
          <a:graphicData uri="http://schemas.openxmlformats.org/drawingml/2006/table">
            <a:tbl>
              <a:tblPr firstRow="1" firstCol="1" bandRow="1"/>
              <a:tblGrid>
                <a:gridCol w="2520280">
                  <a:extLst>
                    <a:ext uri="{9D8B030D-6E8A-4147-A177-3AD203B41FA5}">
                      <a16:colId xmlns:a16="http://schemas.microsoft.com/office/drawing/2014/main" val="174716005"/>
                    </a:ext>
                  </a:extLst>
                </a:gridCol>
                <a:gridCol w="8856984">
                  <a:extLst>
                    <a:ext uri="{9D8B030D-6E8A-4147-A177-3AD203B41FA5}">
                      <a16:colId xmlns:a16="http://schemas.microsoft.com/office/drawing/2014/main" val="1000653229"/>
                    </a:ext>
                  </a:extLst>
                </a:gridCol>
              </a:tblGrid>
              <a:tr h="502885">
                <a:tc gridSpan="2">
                  <a:txBody>
                    <a:bodyPr/>
                    <a:lstStyle/>
                    <a:p>
                      <a:pPr algn="ctr" hangingPunct="0">
                        <a:lnSpc>
                          <a:spcPct val="150000"/>
                        </a:lnSpc>
                        <a:spcAft>
                          <a:spcPts val="0"/>
                        </a:spcAft>
                        <a:tabLst>
                          <a:tab pos="2700655" algn="l"/>
                          <a:tab pos="5581015" algn="l"/>
                          <a:tab pos="8461375" algn="l"/>
                        </a:tabLst>
                      </a:pPr>
                      <a:r>
                        <a:rPr lang="zh-CN" sz="22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发言提纲</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extLst>
                  <a:ext uri="{0D108BD9-81ED-4DB2-BD59-A6C34878D82A}">
                    <a16:rowId xmlns:a16="http://schemas.microsoft.com/office/drawing/2014/main" val="1138681890"/>
                  </a:ext>
                </a:extLst>
              </a:tr>
              <a:tr h="502885">
                <a:tc>
                  <a:txBody>
                    <a:bodyPr/>
                    <a:lstStyle/>
                    <a:p>
                      <a:pPr algn="ctr" hangingPunct="0">
                        <a:lnSpc>
                          <a:spcPct val="150000"/>
                        </a:lnSpc>
                        <a:spcAft>
                          <a:spcPts val="0"/>
                        </a:spcAft>
                        <a:tabLst>
                          <a:tab pos="2700655" algn="l"/>
                          <a:tab pos="5581015" algn="l"/>
                          <a:tab pos="8461375" algn="l"/>
                        </a:tabLst>
                      </a:pP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发言主题</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2700655" algn="l"/>
                          <a:tab pos="5581015" algn="l"/>
                          <a:tab pos="8461375" algn="l"/>
                        </a:tabLst>
                      </a:pP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正视国际贸易争端</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31027848"/>
                  </a:ext>
                </a:extLst>
              </a:tr>
              <a:tr h="1216008">
                <a:tc>
                  <a:txBody>
                    <a:bodyPr/>
                    <a:lstStyle/>
                    <a:p>
                      <a:pPr algn="just" hangingPunct="0">
                        <a:lnSpc>
                          <a:spcPct val="150000"/>
                        </a:lnSpc>
                        <a:spcAft>
                          <a:spcPts val="0"/>
                        </a:spcAft>
                        <a:tabLst>
                          <a:tab pos="2700655" algn="l"/>
                          <a:tab pos="5581015" algn="l"/>
                          <a:tab pos="8461375" algn="l"/>
                        </a:tabLst>
                      </a:pP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简述当前世界经济形势</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2700655" algn="l"/>
                          <a:tab pos="5581015" algn="l"/>
                          <a:tab pos="8461375" algn="l"/>
                        </a:tabLst>
                      </a:pP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当前</a:t>
                      </a:r>
                      <a:r>
                        <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世界经济复苏乏力</a:t>
                      </a:r>
                      <a:r>
                        <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全球化遭遇逆流</a:t>
                      </a:r>
                      <a:r>
                        <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国际贸易环境遭受冲击</a:t>
                      </a:r>
                      <a:r>
                        <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各国谋求发展的外部环境恶化</a:t>
                      </a:r>
                      <a:r>
                        <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国际贸易争端时有发生。</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62946058"/>
                  </a:ext>
                </a:extLst>
              </a:tr>
              <a:tr h="1005769">
                <a:tc>
                  <a:txBody>
                    <a:bodyPr/>
                    <a:lstStyle/>
                    <a:p>
                      <a:pPr algn="just" hangingPunct="0">
                        <a:lnSpc>
                          <a:spcPct val="150000"/>
                        </a:lnSpc>
                        <a:spcAft>
                          <a:spcPts val="0"/>
                        </a:spcAft>
                        <a:tabLst>
                          <a:tab pos="2700655" algn="l"/>
                          <a:tab pos="5581015" algn="l"/>
                          <a:tab pos="8461375" algn="l"/>
                        </a:tabLst>
                      </a:pP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分析国际贸易争端带来的危害</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2700655" algn="l"/>
                          <a:tab pos="5581015" algn="l"/>
                          <a:tab pos="8461375" algn="l"/>
                        </a:tabLst>
                      </a:pP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干扰世界经济发展</a:t>
                      </a:r>
                      <a:r>
                        <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损害各国人民利益</a:t>
                      </a:r>
                      <a:r>
                        <a:rPr lang="en-US" sz="22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83638817"/>
                  </a:ext>
                </a:extLst>
              </a:tr>
              <a:tr h="1005769">
                <a:tc>
                  <a:txBody>
                    <a:bodyPr/>
                    <a:lstStyle/>
                    <a:p>
                      <a:pPr algn="just" hangingPunct="0">
                        <a:lnSpc>
                          <a:spcPct val="150000"/>
                        </a:lnSpc>
                        <a:spcAft>
                          <a:spcPts val="0"/>
                        </a:spcAft>
                        <a:tabLst>
                          <a:tab pos="2700655" algn="l"/>
                          <a:tab pos="5581015" algn="l"/>
                          <a:tab pos="8461375" algn="l"/>
                        </a:tabLst>
                      </a:pP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针对国际贸易争端</a:t>
                      </a:r>
                      <a:r>
                        <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提出中国倡议</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2700655" algn="l"/>
                          <a:tab pos="5581015" algn="l"/>
                          <a:tab pos="8461375" algn="l"/>
                        </a:tabLs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4468849"/>
                  </a:ext>
                </a:extLst>
              </a:tr>
            </a:tbl>
          </a:graphicData>
        </a:graphic>
      </p:graphicFrame>
      <p:sp>
        <p:nvSpPr>
          <p:cNvPr id="6" name="内容占位符 1"/>
          <p:cNvSpPr txBox="1">
            <a:spLocks/>
          </p:cNvSpPr>
          <p:nvPr/>
        </p:nvSpPr>
        <p:spPr bwMode="auto">
          <a:xfrm>
            <a:off x="2998862" y="4993926"/>
            <a:ext cx="8779313" cy="10437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2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顺应经济全球化，反对贸易保护主义，协商解决国际贸易争端。</a:t>
            </a:r>
            <a:endPar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z="22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坚持合作共赢，构建人类命运共同体，建设一个共同繁荣的世界。</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1206385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环节三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答</a:t>
            </a:r>
            <a:r>
              <a:rPr lang="en-US" altLang="zh-CN">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记者</a:t>
            </a:r>
            <a:r>
              <a:rPr lang="en-US" altLang="zh-CN">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问</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p:cNvGraphicFramePr>
            <a:graphicFrameLocks noGrp="1"/>
          </p:cNvGraphicFramePr>
          <p:nvPr>
            <p:extLst>
              <p:ext uri="{D42A27DB-BD31-4B8C-83A1-F6EECF244321}">
                <p14:modId xmlns:p14="http://schemas.microsoft.com/office/powerpoint/2010/main" val="901639755"/>
              </p:ext>
            </p:extLst>
          </p:nvPr>
        </p:nvGraphicFramePr>
        <p:xfrm>
          <a:off x="406574" y="1556792"/>
          <a:ext cx="11377264" cy="3840480"/>
        </p:xfrm>
        <a:graphic>
          <a:graphicData uri="http://schemas.openxmlformats.org/drawingml/2006/table">
            <a:tbl>
              <a:tblPr firstRow="1" firstCol="1" bandRow="1"/>
              <a:tblGrid>
                <a:gridCol w="5688632">
                  <a:extLst>
                    <a:ext uri="{9D8B030D-6E8A-4147-A177-3AD203B41FA5}">
                      <a16:colId xmlns:a16="http://schemas.microsoft.com/office/drawing/2014/main" val="792808336"/>
                    </a:ext>
                  </a:extLst>
                </a:gridCol>
                <a:gridCol w="5688632">
                  <a:extLst>
                    <a:ext uri="{9D8B030D-6E8A-4147-A177-3AD203B41FA5}">
                      <a16:colId xmlns:a16="http://schemas.microsoft.com/office/drawing/2014/main" val="1157472003"/>
                    </a:ext>
                  </a:extLst>
                </a:gridCol>
              </a:tblGrid>
              <a:tr h="548640">
                <a:tc>
                  <a:txBody>
                    <a:bodyPr/>
                    <a:lstStyle/>
                    <a:p>
                      <a:pPr algn="just" hangingPunct="0">
                        <a:lnSpc>
                          <a:spcPct val="150000"/>
                        </a:lnSpc>
                        <a:spcAft>
                          <a:spcPts val="0"/>
                        </a:spcAft>
                        <a:tabLst>
                          <a:tab pos="2700655" algn="l"/>
                          <a:tab pos="5581015" algn="l"/>
                          <a:tab pos="8461375" algn="l"/>
                        </a:tabLst>
                      </a:pPr>
                      <a:r>
                        <a:rPr lang="en-US" sz="2400">
                          <a:solidFill>
                            <a:srgbClr val="000000"/>
                          </a:solidFill>
                          <a:effectLst/>
                          <a:latin typeface="黑体" panose="02010609060101010101" pitchFamily="49" charset="-122"/>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记者</a:t>
                      </a:r>
                      <a:r>
                        <a:rPr lang="en-US" sz="2400">
                          <a:solidFill>
                            <a:srgbClr val="000000"/>
                          </a:solidFill>
                          <a:effectLst/>
                          <a:latin typeface="黑体" panose="02010609060101010101" pitchFamily="49" charset="-122"/>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提问</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2700655" algn="l"/>
                          <a:tab pos="5581015" algn="l"/>
                          <a:tab pos="8461375" algn="l"/>
                        </a:tabLst>
                      </a:pPr>
                      <a:r>
                        <a:rPr lang="en-US" sz="2400">
                          <a:solidFill>
                            <a:srgbClr val="000000"/>
                          </a:solidFill>
                          <a:effectLst/>
                          <a:latin typeface="黑体" panose="02010609060101010101" pitchFamily="49" charset="-122"/>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外交部发言人</a:t>
                      </a:r>
                      <a:r>
                        <a:rPr lang="en-US" sz="2400">
                          <a:solidFill>
                            <a:srgbClr val="000000"/>
                          </a:solidFill>
                          <a:effectLst/>
                          <a:latin typeface="黑体" panose="02010609060101010101" pitchFamily="49" charset="-122"/>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回答</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17143513"/>
                  </a:ext>
                </a:extLst>
              </a:tr>
              <a:tr h="3291840">
                <a:tc>
                  <a:txBody>
                    <a:bodyPr/>
                    <a:lstStyle/>
                    <a:p>
                      <a:pPr algn="just" hangingPunct="0">
                        <a:lnSpc>
                          <a:spcPct val="150000"/>
                        </a:lnSpc>
                        <a:spcAft>
                          <a:spcPts val="0"/>
                        </a:spcAft>
                        <a:tabLst>
                          <a:tab pos="2700655" algn="l"/>
                          <a:tab pos="5581015" algn="l"/>
                          <a:tab pos="8461375" algn="l"/>
                        </a:tabLst>
                      </a:pP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当今世界百年未有之大变局加速演进。面对国际贸易争端等风险</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中国是如何应对的</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2700655" algn="l"/>
                          <a:tab pos="5581015" algn="l"/>
                          <a:tab pos="8461375" algn="l"/>
                        </a:tabLst>
                      </a:pP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近年来</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党中央从顶层设计入手</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出台加快建设全国统一大市场的意见</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推动</a:t>
                      </a:r>
                      <a:r>
                        <a:rPr lang="en-US" sz="24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大市场</a:t>
                      </a:r>
                      <a:r>
                        <a:rPr lang="en-US" sz="24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向</a:t>
                      </a:r>
                      <a:r>
                        <a:rPr lang="en-US" sz="24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强市场</a:t>
                      </a:r>
                      <a:r>
                        <a:rPr lang="en-US" sz="24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转变。同时</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加大出海力度</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拓展多元市场</a:t>
                      </a:r>
                      <a:r>
                        <a:rPr lang="en-US" sz="24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我国应对更加沉稳坚韧</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展示出更多力量与底气。</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07893684"/>
                  </a:ext>
                </a:extLst>
              </a:tr>
            </a:tbl>
          </a:graphicData>
        </a:graphic>
      </p:graphicFrame>
    </p:spTree>
    <p:extLst>
      <p:ext uri="{BB962C8B-B14F-4D97-AF65-F5344CB8AC3E}">
        <p14:creationId xmlns:p14="http://schemas.microsoft.com/office/powerpoint/2010/main" val="22231238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tabLst>
                <a:tab pos="2700655" algn="l"/>
                <a:tab pos="5581015" algn="l"/>
                <a:tab pos="8461375" algn="l"/>
              </a:tabLst>
            </a:pP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）运用所学知识，解读上述</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回答</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中所蕴含的应对之策。</a:t>
            </a:r>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1268760"/>
            <a:ext cx="11485848" cy="3741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300"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sz="23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300"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本题考查外交部发言人的素养、世界舞台上的中国、全面深化改革、党的领导、新发展格局。第（</a:t>
            </a: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）问，外交部发言人从工作性质上来说，代表中国形象，传达中国立场，因此要立场坚定、语言表达能力强；推选外交部发言人的原则应是公平公正公开民主。第（</a:t>
            </a: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）问，面对国际贸易争端，中国的立场是坚持经济全球化、合作共赢、构建人类命运共同体。第（</a:t>
            </a: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）问，</a:t>
            </a:r>
            <a:r>
              <a:rPr lang="en-US" altLang="zh-CN" sz="23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党中央出台意见</a:t>
            </a:r>
            <a:r>
              <a:rPr lang="en-US" altLang="zh-CN" sz="23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体现了坚持中国共产党的领导；</a:t>
            </a:r>
            <a:r>
              <a:rPr lang="en-US" altLang="zh-CN" sz="23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加大出海力度，拓展多元市场</a:t>
            </a:r>
            <a:r>
              <a:rPr lang="en-US" altLang="zh-CN" sz="23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体现了全面深化改革；</a:t>
            </a:r>
            <a:r>
              <a:rPr lang="en-US" altLang="zh-CN" sz="23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加快建设全国统一大市场的意见，推动</a:t>
            </a:r>
            <a:r>
              <a:rPr lang="en-US" altLang="zh-CN" sz="23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大市场</a:t>
            </a:r>
            <a:r>
              <a:rPr lang="en-US" altLang="zh-CN" sz="23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向</a:t>
            </a:r>
            <a:r>
              <a:rPr lang="en-US" altLang="zh-CN" sz="23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强市场</a:t>
            </a:r>
            <a:r>
              <a:rPr lang="en-US" altLang="zh-CN" sz="23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转变</a:t>
            </a:r>
            <a:r>
              <a:rPr lang="en-US" altLang="zh-CN" sz="23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体现加快构建新发展格局、高质量发展。</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2"/>
          <p:cNvSpPr txBox="1">
            <a:spLocks/>
          </p:cNvSpPr>
          <p:nvPr/>
        </p:nvSpPr>
        <p:spPr bwMode="auto">
          <a:xfrm>
            <a:off x="360854" y="4950612"/>
            <a:ext cx="11485848" cy="16178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3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坚持党的领导，完善社会主义市场经济体制。</a:t>
            </a:r>
            <a:r>
              <a:rPr lang="en-US" altLang="zh-CN" sz="23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全面深化改革，不断提高对外开放水平。</a:t>
            </a:r>
            <a:r>
              <a:rPr lang="en-US" altLang="zh-CN" sz="23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提升发展质量，加快构建以国内大循环为主体、国内国际双循环相互促进的新发展格局。</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5590815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28965"/>
            <a:ext cx="11485848" cy="3900235"/>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②</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①</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③</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④</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原因：</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老年公寓安置在</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处，距离公园和乡镇医院较近，方便老年人锻炼身体和就医，体现了坚持以人民为中心的发展思想。</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民宿安置在</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处，距超市、文化遗址和电影院较近，能够满足外来游客日常生活和游玩的需求。</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烹饪技术学校安置在</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处，可以共享学校的资源；离文化遗址近，能够更好地进行文化宣传教育。</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食品加工厂安置在</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处，处于河流的下游，贯彻了绿色的新发展理念，有利于当地生态环境的保护。</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87432686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685065"/>
          </a:xfrm>
        </p:spPr>
        <p:txBody>
          <a:bodyPr/>
          <a:lstStyle/>
          <a:p>
            <a:pPr hangingPunct="0">
              <a:lnSpc>
                <a:spcPct val="140000"/>
              </a:lnSpc>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）活动最后，同学们一致认为：要做新时代的青年，为绘就更美乡村画卷贡献自身力量。他们打算以</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奋斗正当时</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为主题向全校同学发出倡议。</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40000"/>
              </a:lnSpc>
              <a:spcAft>
                <a:spcPts val="0"/>
              </a:spcAft>
              <a:tabLst>
                <a:tab pos="2700655" algn="l"/>
                <a:tab pos="5581015" algn="l"/>
                <a:tab pos="8461375" algn="l"/>
              </a:tabLst>
            </a:pPr>
            <a:r>
              <a:rPr lang="en-US" altLang="zh-CN">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奋斗正当时</a:t>
            </a:r>
            <a:r>
              <a:rPr lang="en-US" altLang="zh-CN">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倡议书</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亲爱的同学们</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lnSpc>
                <a:spcPct val="140000"/>
              </a:lnSpc>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为做有理想、敢担当、能吃苦、肯奋斗的新时代好青年</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让青春在绘就新时代更美乡村画卷的路上开花结果</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我们发出如下倡议</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lnSpc>
                <a:spcPct val="140000"/>
              </a:lnSpc>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九年级</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班</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lnSpc>
                <a:spcPct val="140000"/>
              </a:lnSpc>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年</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月</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日</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请你将上述倡议书的内容补充完整。</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bwMode="auto">
          <a:xfrm>
            <a:off x="360854" y="1916832"/>
            <a:ext cx="11485848" cy="2952328"/>
          </a:xfrm>
          <a:prstGeom prst="rect">
            <a:avLst/>
          </a:prstGeom>
          <a:noFill/>
          <a:ln w="19050" algn="ctr">
            <a:solidFill>
              <a:srgbClr val="003300"/>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5" name="内容占位符 1"/>
          <p:cNvSpPr txBox="1">
            <a:spLocks/>
          </p:cNvSpPr>
          <p:nvPr/>
        </p:nvSpPr>
        <p:spPr bwMode="auto">
          <a:xfrm>
            <a:off x="360854" y="5355964"/>
            <a:ext cx="11485848" cy="106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40000"/>
              </a:lnSpc>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示例：努力学习科学文化知识，不断提高自身综合素质。勇于承担社会责任，为乡村振兴建言献策。树立远大理想，把个人理想与中国梦结合起来。</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5584469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十四五</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规划的收官之年，也是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十五五</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规划的谋篇布局之年。代表委员们凝聚发展共识，共话时代担当。阅读材料，回答下列问题。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材料一</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十四届全国人大三次会议正式表决通过关于修改《全国人民代表大会和地方各级人民代表大会代表法》的决定草案。此次修订的主要看点包括</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强化</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人民代表</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政治要求</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在总则部分首次写入</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践行全过程人民民主</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当好国家机关、人民群众之间的桥梁纽带</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让</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良言</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更好变</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良策</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）结合材料，运用所学知识，分析该法的修订对法治建设的意义。</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4553068"/>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该法的修订有利于完善法律体系，为法治建设提供法律依据。</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有利于强化人大代表的责任意识，更好地密切联系群众，反映人民呼声，使法律更好地体现人民意志，推动科学立法，民主立法。</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869943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94192"/>
            <a:ext cx="11485848" cy="2238241"/>
          </a:xfrm>
        </p:spPr>
        <p:txBody>
          <a:bodyPr/>
          <a:lstStyle/>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某位全国人大代表建议加强</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AI</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换脸拟声</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违法侵权重灾区治理。提出加快单行法立法进程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在安全与发展并重的基础上提升立法位阶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强化行业自律共治</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压实平台企业等各方的责任和义务等措施。</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）有同学认为，通过立法，就能遏制</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AI</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换脸拟声</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现象。请你评析这一观点。</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2"/>
          <p:cNvSpPr txBox="1">
            <a:spLocks/>
          </p:cNvSpPr>
          <p:nvPr/>
        </p:nvSpPr>
        <p:spPr bwMode="auto">
          <a:xfrm>
            <a:off x="360854" y="3594898"/>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该观点片面。立法能为遏制</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AI</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换脸拟声</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现象提供法律依据，发挥规范作用，但还需严格执法、公正司法、全民守法以及行业自律共治等方面共同努力。</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9988422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16074"/>
            <a:ext cx="11485848" cy="2238241"/>
          </a:xfrm>
        </p:spPr>
        <p:txBody>
          <a:bodyPr/>
          <a:lstStyle/>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两会年年开</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议题岁岁新。人民的期盼、关切或者忧虑</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都会成为代表委员们的议题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家事与国事在这里紧密相连。但无论如何变化</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两会的核心价值始终未变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人民</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二字始终贯穿于代表委员的议案、提案、热烈讨论之中。</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）运用所学知识，谈谈对两会</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变</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不变</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的理解。</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3666906"/>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变</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指议题随时代和人民需求变化，</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不变</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指始终坚持以人民为中心，保障人民当家作主的核心价值不变。</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3101744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649</TotalTime>
  <Words>5948</Words>
  <Application>Microsoft Office PowerPoint</Application>
  <PresentationFormat>自定义</PresentationFormat>
  <Paragraphs>214</Paragraphs>
  <Slides>42</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42</vt:i4>
      </vt:variant>
    </vt:vector>
  </HeadingPairs>
  <TitlesOfParts>
    <vt:vector size="51" baseType="lpstr">
      <vt:lpstr>Calibri</vt:lpstr>
      <vt:lpstr>仿宋</vt:lpstr>
      <vt:lpstr>黑体</vt:lpstr>
      <vt:lpstr>楷体</vt:lpstr>
      <vt:lpstr>宋体</vt:lpstr>
      <vt:lpstr>微软雅黑</vt:lpstr>
      <vt:lpstr>Arial</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610</cp:revision>
  <dcterms:created xsi:type="dcterms:W3CDTF">2020-11-06T05:24:00Z</dcterms:created>
  <dcterms:modified xsi:type="dcterms:W3CDTF">2025-11-15T14:20:43Z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